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7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4" r:id="rId11"/>
    <p:sldId id="391" r:id="rId12"/>
    <p:sldId id="392" r:id="rId13"/>
    <p:sldId id="393" r:id="rId14"/>
    <p:sldId id="395" r:id="rId15"/>
    <p:sldId id="402" r:id="rId16"/>
    <p:sldId id="396" r:id="rId17"/>
    <p:sldId id="397" r:id="rId18"/>
    <p:sldId id="398" r:id="rId19"/>
    <p:sldId id="399" r:id="rId20"/>
    <p:sldId id="400" r:id="rId21"/>
    <p:sldId id="401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345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48A"/>
    <a:srgbClr val="E9E9ED"/>
    <a:srgbClr val="D1D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50" autoAdjust="0"/>
  </p:normalViewPr>
  <p:slideViewPr>
    <p:cSldViewPr>
      <p:cViewPr varScale="1">
        <p:scale>
          <a:sx n="98" d="100"/>
          <a:sy n="98" d="100"/>
        </p:scale>
        <p:origin x="19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08BCD8-C0EF-4321-819C-0E5F6B03FDDB}" type="datetimeFigureOut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2C9196-873A-451B-8BFA-F4A3D142A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466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CEE0ED-F9C5-4113-B422-A20BD95653E8}" type="datetimeFigureOut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6A4D86-9F89-4D62-898E-3105F21D9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462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29929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A4D86-9F89-4D62-898E-3105F21D9B0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4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20B3A-03D6-46D0-9FFA-2C60791BFAFD}" type="datetime1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322D3F3-4E38-4515-B6C5-B94AEDBAA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E279D-CB7B-4BA2-A8A8-ECB7BA241E22}" type="datetime1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BC011-04EA-4730-851D-99E78DD04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249488"/>
            <a:ext cx="8229600" cy="432435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8749-C070-4779-ABA6-52A9FF044EE6}" type="datetime1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24141-57D7-40AD-A9F8-E5C93B765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31D34-1989-4137-B05E-C46927807BFB}" type="datetime1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E376D-8E3D-4A99-97FD-8EA167407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4CD27-044A-4C87-AD3F-9C96647EDE70}" type="datetime1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284B-BD95-4E57-8CCF-200FF3189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E98DA-1F0A-4416-B036-6DA11E581FBD}" type="datetime1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91D21-9414-4249-A5AC-FEE52FE46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209355-9438-41A1-B72D-4B00174EB576}" type="datetime1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3BECC6-6506-4C79-A0C0-826B92937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0DC1C-FE7D-477F-836D-5991530FBB7C}" type="datetime1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E19D0-9B2C-49C5-9DBC-4F67DB9C8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981F-172C-4BB4-BDA9-7AA712811CDF}" type="datetime1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4540D-70B1-48D4-8A70-678D04319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00668-E7D3-405D-BC4D-40AA907DEBD8}" type="datetime1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0F2DA-20B9-4C89-886C-0D622F6CB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8A121-10DE-49B6-B476-A2C525B44608}" type="datetime1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A526A-95FF-4883-B2E8-8EFDEF5BF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16E53352-5EE4-42EE-A620-2891939F543D}" type="datetime1">
              <a:rPr lang="ru-RU"/>
              <a:pPr>
                <a:defRPr/>
              </a:pPr>
              <a:t>11.10.2019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2"/>
                </a:solidFill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ru-RU"/>
              <a:t>Россия на мировом рынке нефти и газа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3952CC5-4AD6-4426-90F3-D3C973D1C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5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323850" y="908720"/>
            <a:ext cx="8458200" cy="2118643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latin typeface="Arial" charset="0"/>
              </a:rPr>
              <a:t>Нефть и газ России</a:t>
            </a:r>
            <a:br>
              <a:rPr lang="ru-RU" sz="4000" b="1" dirty="0" smtClean="0">
                <a:latin typeface="Arial" charset="0"/>
              </a:rPr>
            </a:br>
            <a:r>
              <a:rPr lang="ru-RU" sz="4000" b="1" dirty="0" smtClean="0">
                <a:latin typeface="Arial" charset="0"/>
              </a:rPr>
              <a:t/>
            </a:r>
            <a:br>
              <a:rPr lang="ru-RU" sz="4000" b="1" dirty="0" smtClean="0">
                <a:latin typeface="Arial" charset="0"/>
              </a:rPr>
            </a:br>
            <a:r>
              <a:rPr lang="ru-RU" sz="3200" b="1" dirty="0" smtClean="0">
                <a:latin typeface="Arial" charset="0"/>
              </a:rPr>
              <a:t>Состояние, проблемы, перспективы</a:t>
            </a:r>
            <a:endParaRPr lang="ru-RU" sz="3200" dirty="0" smtClean="0"/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575" y="4076700"/>
            <a:ext cx="5614988" cy="2232025"/>
          </a:xfrm>
        </p:spPr>
        <p:txBody>
          <a:bodyPr/>
          <a:lstStyle/>
          <a:p>
            <a:pPr marL="63500" algn="r" eaLnBrk="1" hangingPunct="1"/>
            <a:endParaRPr lang="ru-RU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63500" algn="r" eaLnBrk="1" hangingPunct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Г.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Шмаль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,</a:t>
            </a:r>
          </a:p>
          <a:p>
            <a:pPr marL="63500" algn="r" eaLnBrk="1" hangingPunct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Июнь 2019 г. </a:t>
            </a:r>
          </a:p>
        </p:txBody>
      </p:sp>
      <p:pic>
        <p:nvPicPr>
          <p:cNvPr id="15363" name="Picture 4" descr="logo"/>
          <p:cNvPicPr>
            <a:picLocks noChangeAspect="1" noChangeArrowheads="1"/>
          </p:cNvPicPr>
          <p:nvPr/>
        </p:nvPicPr>
        <p:blipFill>
          <a:blip r:embed="rId3"/>
          <a:srcRect r="11313" b="25325"/>
          <a:stretch>
            <a:fillRect/>
          </a:stretch>
        </p:blipFill>
        <p:spPr bwMode="auto">
          <a:xfrm>
            <a:off x="323850" y="4149725"/>
            <a:ext cx="10080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53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102"/>
          </a:xfrm>
        </p:spPr>
        <p:txBody>
          <a:bodyPr/>
          <a:lstStyle/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Мировые запасы: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на 56 лет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оставшиеся иссякнут через 88 лет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появляются новые регионы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Арктический шельф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Каспий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залежи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Сланцевый газ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Газогидраты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Баженовская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свита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Матричная нефть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Нефть в фундаменте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602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0405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использования ПНГ в РФ, %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094"/>
          </a:xfrm>
        </p:spPr>
        <p:txBody>
          <a:bodyPr/>
          <a:lstStyle/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1999 г.		- 82,0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 г.		- 77,0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2004 г.		- 74,0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2005 г.		- 73,5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2006 г.		- 75,0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 г.		- 72,2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 г.		- 73,0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 г.		- 74,0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г.		- 76,0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г.		- 87,2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г.		- 86,8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045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Добыча и полезное использование ПНГ по компаниям, млрд. м</a:t>
            </a:r>
            <a:r>
              <a:rPr lang="ru-RU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2017 г.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666794"/>
              </p:ext>
            </p:extLst>
          </p:nvPr>
        </p:nvGraphicFramePr>
        <p:xfrm>
          <a:off x="395536" y="1560408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ПНГ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полезного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Роснефть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34,508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ЛУКОЙЛ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11,094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Сургутнефтегаз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9,860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Газпром нефть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8,610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Русснефть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2,025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Татнефть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0,951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Славнефть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Башнефть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НОВАТЭК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2,375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Газпром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Операторы СРП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7,741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85,381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056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5780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энергетических ресурсов по регионам мира,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т.н.э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человека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078"/>
          </a:xfrm>
        </p:spPr>
        <p:txBody>
          <a:bodyPr/>
          <a:lstStyle/>
          <a:p>
            <a:pPr marL="109537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Северная Америка			- 5,8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Южная Америка			- 1,3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					- 1,15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Африка				- 0,4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Ближний Восток			- 3,7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Европа				- 2,9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- 3,45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508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0405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Добыча нефти в Северном море, млн. т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03862"/>
              </p:ext>
            </p:extLst>
          </p:nvPr>
        </p:nvGraphicFramePr>
        <p:xfrm>
          <a:off x="395536" y="2204864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224136"/>
                <a:gridCol w="1296144"/>
                <a:gridCol w="1224136"/>
                <a:gridCol w="1152128"/>
                <a:gridCol w="117281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Великобритания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Норвегия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Нидерланды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Дания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179,6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259,7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476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0405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Добыча газа в Северном море, млрд. м</a:t>
            </a:r>
            <a:r>
              <a:rPr lang="ru-RU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294664"/>
              </p:ext>
            </p:extLst>
          </p:nvPr>
        </p:nvGraphicFramePr>
        <p:xfrm>
          <a:off x="395536" y="2204864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224136"/>
                <a:gridCol w="1296144"/>
                <a:gridCol w="1224136"/>
                <a:gridCol w="1152128"/>
                <a:gridCol w="117281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Великобритания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Норвегия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Нидерланды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Дания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231,3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162,8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878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5780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Поставщики газа в Европу в 2017 г., млрд. м</a:t>
            </a:r>
            <a:r>
              <a:rPr lang="ru-RU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070"/>
          </a:xfrm>
        </p:spPr>
        <p:txBody>
          <a:bodyPr/>
          <a:lstStyle/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		- 194,4			- 34,68%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Алжир, 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СПГ	- 49,6			- 8,85%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Катар		- 24,0			- 4,28%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Норвегия		- 131,6			- 23,48%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Великобритания	- 45,1			- 8,05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Нидерланды	- 39,1			- 6,98</a:t>
            </a:r>
          </a:p>
          <a:p>
            <a:pPr marL="109537" indent="0">
              <a:spcBef>
                <a:spcPts val="0"/>
              </a:spcBef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газа Европой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			551,4 млрд. м3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			506,6       - « -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			560,5       - « -</a:t>
            </a:r>
          </a:p>
          <a:p>
            <a:pPr marL="109537" indent="0">
              <a:spcBef>
                <a:spcPts val="0"/>
              </a:spcBef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865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4807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природного газа Газпромом в 2017 г., млрд.м</a:t>
            </a:r>
            <a:r>
              <a:rPr lang="ru-RU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094"/>
          </a:xfrm>
        </p:spPr>
        <p:txBody>
          <a:bodyPr/>
          <a:lstStyle/>
          <a:p>
            <a:pPr marL="566737" indent="-457200">
              <a:buFont typeface="+mj-lt"/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Германия		53,4</a:t>
            </a:r>
          </a:p>
          <a:p>
            <a:pPr marL="566737" indent="-457200">
              <a:buFont typeface="+mj-lt"/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Италия			23,8</a:t>
            </a:r>
          </a:p>
          <a:p>
            <a:pPr marL="566737" indent="-457200">
              <a:buFont typeface="+mj-lt"/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Великобритания	16,3	Белоруссия		18,8</a:t>
            </a:r>
          </a:p>
          <a:p>
            <a:pPr marL="566737" indent="-457200">
              <a:buFont typeface="+mj-lt"/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Франция		12,3	Казахстан		4,8</a:t>
            </a:r>
          </a:p>
          <a:p>
            <a:pPr marL="566737" indent="-457200">
              <a:buFont typeface="+mj-lt"/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Польша			10,5	Украина		2,4</a:t>
            </a:r>
          </a:p>
          <a:p>
            <a:pPr marL="566737" indent="-457200">
              <a:buFont typeface="+mj-lt"/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Австрия			9,1</a:t>
            </a:r>
          </a:p>
          <a:p>
            <a:pPr marL="566737" indent="-457200">
              <a:buFont typeface="+mj-lt"/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Венгрия			7,0</a:t>
            </a:r>
          </a:p>
          <a:p>
            <a:pPr marL="566737" indent="-457200">
              <a:buFont typeface="+mj-lt"/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Чехия			5,8</a:t>
            </a:r>
          </a:p>
          <a:p>
            <a:pPr marL="566737" indent="-457200">
              <a:buFont typeface="+mj-lt"/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Словакия		4,6</a:t>
            </a:r>
          </a:p>
          <a:p>
            <a:pPr marL="566737" indent="-457200">
              <a:buFont typeface="+mj-lt"/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Турция			2,9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			194,4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		47,6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			242</a:t>
            </a:r>
          </a:p>
          <a:p>
            <a:pPr marL="566737" indent="-457200">
              <a:buFont typeface="+mj-lt"/>
              <a:buAutoNum type="arabicPeriod"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141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6004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показатели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034628"/>
              </p:ext>
            </p:extLst>
          </p:nvPr>
        </p:nvGraphicFramePr>
        <p:xfrm>
          <a:off x="467544" y="908720"/>
          <a:ext cx="8229600" cy="590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832"/>
                <a:gridCol w="1008112"/>
                <a:gridCol w="936104"/>
                <a:gridCol w="936104"/>
                <a:gridCol w="94644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ВВП РФ, млрд. р.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79200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83367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86149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92037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Валовая добавочная стоимость Газпрома,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млрд. р.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Газпрома в ВВП РФ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 в РФ, млрд. р.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13903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13897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14749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15967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К.В. Газпрома, млрд. р.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Газпрома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Отчисление Газпрома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бюджеты всех уровней, млрд. р.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консолидированные бюджета РФ, млрд. р.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26766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26922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28182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31097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Вклад Газпрома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нефтегазовые доходы федерального бюджета РФ, млрд. р.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Газпрома в нефтегазовых доходах федерального бюджета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Газпрома в консолидированном бюджете РФ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8,07,5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204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094"/>
          </a:xfrm>
        </p:spPr>
        <p:txBody>
          <a:bodyPr/>
          <a:lstStyle/>
          <a:p>
            <a:pPr marL="109537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17% мировых запасов газа (36 млрд. м</a:t>
            </a:r>
            <a:r>
              <a:rPr lang="ru-R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72% российских запасов газа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13% мировой добычи газа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73% российской добычи газа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33,8 млн. т нефти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14,7 млн. т газового конденсата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168,9 тыс. км магистральных газопроводов в РФ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70,4 млрд. м</a:t>
            </a:r>
            <a:r>
              <a:rPr lang="ru-RU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емкость ПХГ в России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91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BC893-1DF6-444D-93C0-DE710B6DA9D4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E6D32D6-4898-417D-AFB7-19637D86F1C1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7412" name="Rectangle 2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215900"/>
          </a:xfrm>
        </p:spPr>
        <p:txBody>
          <a:bodyPr/>
          <a:lstStyle/>
          <a:p>
            <a:pPr algn="ctr"/>
            <a:endParaRPr lang="ru-RU" sz="32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3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4483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endParaRPr lang="ru-RU" b="1" dirty="0" smtClean="0">
              <a:latin typeface="Times New Roman" pitchFamily="18" charset="0"/>
            </a:endParaRPr>
          </a:p>
          <a:p>
            <a:pPr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</a:rPr>
              <a:t>2017 г.</a:t>
            </a:r>
          </a:p>
          <a:p>
            <a:pPr>
              <a:buFont typeface="Georgia" pitchFamily="18" charset="0"/>
              <a:buNone/>
            </a:pPr>
            <a:endParaRPr lang="ru-RU" b="1" dirty="0">
              <a:latin typeface="Times New Roman" pitchFamily="18" charset="0"/>
            </a:endParaRPr>
          </a:p>
          <a:p>
            <a:pPr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</a:rPr>
              <a:t>ВВП, млрд. р. 92037 (1415 млрд. долл.)</a:t>
            </a:r>
          </a:p>
          <a:p>
            <a:pPr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</a:rPr>
              <a:t>в </a:t>
            </a:r>
            <a:r>
              <a:rPr lang="ru-RU" b="1" dirty="0" err="1" smtClean="0">
                <a:latin typeface="Times New Roman" pitchFamily="18" charset="0"/>
              </a:rPr>
              <a:t>т.ч</a:t>
            </a:r>
            <a:r>
              <a:rPr lang="ru-RU" b="1" dirty="0" smtClean="0">
                <a:latin typeface="Times New Roman" pitchFamily="18" charset="0"/>
              </a:rPr>
              <a:t>. добыча полезных ископаемых</a:t>
            </a:r>
          </a:p>
          <a:p>
            <a:pPr>
              <a:buFont typeface="Georgia" pitchFamily="18" charset="0"/>
              <a:buNone/>
            </a:pP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          млрд. руб. 13756, около 15%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102"/>
          </a:xfrm>
        </p:spPr>
        <p:txBody>
          <a:bodyPr/>
          <a:lstStyle/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Нефтепереработка 2017 279,9 млн. т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К.В. за 10 лет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 2 трлн. р. в нефтепереработку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Мощности по первичной переработке нефти –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321 млн. т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Глубина переработки 81,3% по ВИНК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Татнефть		99,3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ЛУКОЙЛ		86,5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Газпром нефть	83,5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Роснефть		76,3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Сургутнефтегаз	60,2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Выход светлых		62,2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в 2008 г.		62,2</a:t>
            </a:r>
          </a:p>
          <a:p>
            <a:pPr>
              <a:buFontTx/>
              <a:buChar char="-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buFontTx/>
              <a:buChar char="-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/>
            </a:endParaRPr>
          </a:p>
          <a:p>
            <a:pPr>
              <a:buFontTx/>
              <a:buChar char="-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570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модернизированных и новых установок в процессе модернизации НПЗ в 2011-2027 гг.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324350"/>
          </a:xfrm>
        </p:spPr>
        <p:txBody>
          <a:bodyPr/>
          <a:lstStyle/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Инвестиции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 г.		6		96,0 млрд. р.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г.		21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г.		34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г.		47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г.		70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г.		78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г.		85		1570,2 млрд. р.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г. (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	97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2027			127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563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4807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Российские СПГ проекты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320408"/>
              </p:ext>
            </p:extLst>
          </p:nvPr>
        </p:nvGraphicFramePr>
        <p:xfrm>
          <a:off x="457200" y="1125538"/>
          <a:ext cx="8229600" cy="6525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/>
                <a:gridCol w="1440160"/>
                <a:gridCol w="1944216"/>
                <a:gridCol w="173853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Мощность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т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производства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Сахалин-2 СПГ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работает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Сахалин-2, 3-я </a:t>
                      </a:r>
                      <a:r>
                        <a:rPr lang="ru-RU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линия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Ямал СПГ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Работает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098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Владивосток СПГ Газпром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 1 СПГ Роснефть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Печора СПГ</a:t>
                      </a:r>
                    </a:p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Роснефть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Балтийский СПГ Газпром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СПГ-Горская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Арктик СПГ </a:t>
                      </a:r>
                      <a:r>
                        <a:rPr lang="ru-RU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НоваТЭК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проработка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 в перспективе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192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070"/>
          </a:xfrm>
        </p:spPr>
        <p:txBody>
          <a:bodyPr/>
          <a:lstStyle/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Северный поток – 2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– 22,2 млрд. евро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 – 60 млрд. м</a:t>
            </a:r>
            <a:r>
              <a:rPr 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Удельные затраты около 400 евро на 1 тыс. кубометров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«Норд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стрим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1200 км от КС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«Славянская» до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Грайфсвальда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стоимость 8 млрд. евро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1546 – наземная часть.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около 600 млрд. р.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544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858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Западная Сибирь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078"/>
          </a:xfrm>
        </p:spPr>
        <p:txBody>
          <a:bodyPr/>
          <a:lstStyle/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909 месторождений нефти и газа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639 – нефтяных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12,7 млрд. т накопленная добыча нефти в Западной Сибири на 1.01.2-18 г.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18,9 трлн. м</a:t>
            </a:r>
            <a:r>
              <a:rPr 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накопленная добыча газа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2946 месторождений нефти в РФ на 1.01.2013 г.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21.1 млрд. т накопленная добыча в РФ, 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Волго-Урал 7,9 млрд. т, 64% от начальных запасов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2016 г. 57% нефти дала Западная Сибирь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2708 р/т – удельные затраты на добычу нефти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млрд. т – запасы мелких месторождений в Западной Сибири (ресурсы)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1,85 млрд. т добыл ЛУКОЙЛ на 26 лет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471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2008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ХМАО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4350"/>
          </a:xfrm>
        </p:spPr>
        <p:txBody>
          <a:bodyPr/>
          <a:lstStyle/>
          <a:p>
            <a:pPr marL="109537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1905 млн. т, которые не разрабатываются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кризис в геологоразведке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55000 р. – 1 метр бурение в ГРР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3000 м =165 млн. р. – 1 скважина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661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г. было проведено 5921 ГРП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885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последние 30 лет доля ТРИЗ в структурах запасов по стране возросла с 10% до 50-60%.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 доля горизонтального бурения. За 5 лет с 12% до 30%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845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рынка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нефтесервисных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 в РФ достигает уровня  порядка 27-30 млрд. долл.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3060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110"/>
          </a:xfrm>
        </p:spPr>
        <p:txBody>
          <a:bodyPr/>
          <a:lstStyle/>
          <a:p>
            <a:pPr marL="109537" indent="0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Технологии и оборудование для освоения Шельфа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это не критично</a:t>
            </a:r>
          </a:p>
          <a:p>
            <a:pPr>
              <a:buFontTx/>
              <a:buChar char="-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езть с добычей на арктический шельф сегодня не следует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нужны опережающие научные исследования</a:t>
            </a:r>
          </a:p>
          <a:p>
            <a:pPr>
              <a:buFontTx/>
              <a:buChar char="-"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Необходимость полигонов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научно-техническое прогнозирование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Сахалин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 эффективного применения наукоемких технологий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6000 скважин с подводным устьевым оборудованием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1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3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118"/>
          </a:xfrm>
        </p:spPr>
        <p:txBody>
          <a:bodyPr/>
          <a:lstStyle/>
          <a:p>
            <a:pPr marL="109537" indent="0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Нефть в 2018 г.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Добыча       - 559,9 млн. т    +1,7%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      - 257,7 млн. т    +0,3%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Добыча на шельфе       - 29,1 млн. т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Бурение       - 28,7 млн. м, 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горизонт. – 13,4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Роснефть	- 194,2 млн. т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ЛУКОЙЛ	- 82,1 млн.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СНГ		- 60,9 млн. т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Переработка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- 287 млн. т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глубина	- 83,4%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lvl="0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Бензин	- 39,4 млн. т,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38,3       97%</a:t>
            </a:r>
          </a:p>
          <a:p>
            <a:pPr marL="109537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Д.Т.		- 77,5</a:t>
            </a:r>
          </a:p>
          <a:p>
            <a:pPr marL="109537" lv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Мазут		- 48,5</a:t>
            </a:r>
          </a:p>
          <a:p>
            <a:pPr marL="109537" lvl="0" indent="0">
              <a:spcBef>
                <a:spcPts val="0"/>
              </a:spcBef>
              <a:buNone/>
            </a:pP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Экспорт: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Бензин – 3,5 млн. т; ДТ – 41,3; мазут - 32</a:t>
            </a:r>
            <a:endParaRPr lang="ru-RU" sz="2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spcBef>
                <a:spcPts val="0"/>
              </a:spcBef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758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3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110"/>
          </a:xfrm>
        </p:spPr>
        <p:txBody>
          <a:bodyPr/>
          <a:lstStyle/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нефтегазовом комплексе накопилось достаточно много  проблем: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старение основных фондов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отставание геологоразведочных работ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коэффициент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нефтеизвлечения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из-за отсутствия современных эффективных технологий и оборудования при разработке месторождений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высокая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импортозависимость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472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скважин, 2017 г.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24350"/>
          </a:xfrm>
        </p:spPr>
        <p:txBody>
          <a:bodyPr/>
          <a:lstStyle/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– 174819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простаивающих - 23551 (13,5%)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ЛУКОЙЛ		- 32392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- 3388 (10,5%)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Роснефть		- 48024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- 7952 (16,6%)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Газпром нефть	- 8967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- 789 (8,8%)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СНГ			- 23157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- 1762 (7,6%)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3316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3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054"/>
          </a:xfrm>
        </p:spPr>
        <p:txBody>
          <a:bodyPr/>
          <a:lstStyle/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месторождений нефти и газа 2755,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распределенном фонде – 2200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нераспределенного фонда 555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370 имеют запасы менее 1 млн. т, еще 80 менее 3 млн. т.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 в Норвегии – 0,65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Канаде – 0,6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США – 0,4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979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экспорта топливно-энергетических ресурсов РФ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311381"/>
              </p:ext>
            </p:extLst>
          </p:nvPr>
        </p:nvGraphicFramePr>
        <p:xfrm>
          <a:off x="457200" y="1628775"/>
          <a:ext cx="7293495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1008112"/>
                <a:gridCol w="936104"/>
                <a:gridCol w="1008112"/>
                <a:gridCol w="1008112"/>
                <a:gridCol w="94644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(факт)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(факт)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Экспорт всего,</a:t>
                      </a:r>
                    </a:p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ТУТ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1030-1115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1010-1100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990-1070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газ,</a:t>
                      </a:r>
                    </a:p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млрд м</a:t>
                      </a:r>
                      <a:r>
                        <a:rPr lang="ru-RU" sz="2000" b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349-363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356-377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355-369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9070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инжиниринговых компаний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078"/>
          </a:xfrm>
        </p:spPr>
        <p:txBody>
          <a:bodyPr/>
          <a:lstStyle/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Засилье импортных, наших очень мало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ни призывай к импортонезависимости, но если проект делает импортная компания, она закладывает оборудование близких ей компаний.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инжиниринговых услуг для нефтепереработки и нефтехимии на ближайшие 10 лет в РФ оценивается в 60-120 млрд. долл. 85-90% этих услуг – зарубежные фирмы.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создать механизм поддержки отечественных инжиниринговых организаций.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188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BB40B-FB8B-4CAC-B207-B4010FE0E001}" type="slidenum">
              <a:rPr lang="ru-RU"/>
              <a:pPr>
                <a:defRPr/>
              </a:pPr>
              <a:t>35</a:t>
            </a:fld>
            <a:endParaRPr lang="ru-RU"/>
          </a:p>
        </p:txBody>
      </p:sp>
      <p:sp>
        <p:nvSpPr>
          <p:cNvPr id="5" name="Номер слайда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75B1124-4FE5-4E97-A155-523F1A086967}" type="slidenum">
              <a:rPr lang="ru-RU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ru-RU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632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632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 algn="ctr">
              <a:buFont typeface="Georgia" pitchFamily="18" charset="0"/>
              <a:buNone/>
            </a:pPr>
            <a:r>
              <a:rPr lang="ru-RU" sz="3200" b="1" smtClean="0"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078"/>
          </a:xfrm>
        </p:spPr>
        <p:txBody>
          <a:bodyPr/>
          <a:lstStyle/>
          <a:p>
            <a:pPr marL="109537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Добыча нефти		- 555,84 млн. т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Среднесуточная добыча	- 11,16 млн. бар.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		Роснефть(в РФ)	- 194,21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ЛУКОЙЛ		- 82,1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Сургутнефтегаз	- 60,89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Газпром нефть	- 39,59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Татнефть		- 29,53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Башнефть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- 18,95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Русснефть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- 7,11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47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Добыча нефти в Югре в 2018 г. составила </a:t>
            </a:r>
          </a:p>
          <a:p>
            <a:pPr marL="109537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236,5 млн. т (+1,5 млн. т)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4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3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086"/>
          </a:xfrm>
        </p:spPr>
        <p:txBody>
          <a:bodyPr/>
          <a:lstStyle/>
          <a:p>
            <a:pPr marL="109537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 в 2018 г.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Добыча			725,4 млрд. м</a:t>
            </a:r>
            <a:r>
              <a:rPr 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(+5%)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			248,1 млрд. м</a:t>
            </a:r>
            <a:r>
              <a:rPr 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(+10,7%)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СПГ	20 млн. т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ПНГ	85,1%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			66,1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или 479 млн. м3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НОВАТЭК			58,5 млрд. м</a:t>
            </a:r>
            <a:r>
              <a:rPr 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b="1" u="sng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Роснефть			45,3 млрд. м</a:t>
            </a:r>
            <a:r>
              <a:rPr 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10 млрд. ПНГ – сжигается в факелах, 33 ГПЗ</a:t>
            </a:r>
          </a:p>
          <a:p>
            <a:pPr marL="109537" indent="0">
              <a:spcBef>
                <a:spcPts val="0"/>
              </a:spcBef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Биржевая торговля	15,1 млрд. м</a:t>
            </a:r>
            <a:r>
              <a:rPr 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109537" indent="0">
              <a:spcBef>
                <a:spcPts val="0"/>
              </a:spcBef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spcBef>
                <a:spcPts val="0"/>
              </a:spcBef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37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в 2017 г.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094"/>
          </a:xfrm>
        </p:spPr>
        <p:txBody>
          <a:bodyPr/>
          <a:lstStyle/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Бензин		- 39,2 млн. т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К5	- 95,1%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К4	- 0,1%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	К4	- 4,8%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Д.Т.			- 76,9 млн. т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К5	- 86,2%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К4	- 0,1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	К4	- 13,7%</a:t>
            </a:r>
          </a:p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Топочный мазут	- 51,32 млн. т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2014 г.	-78,4 млн. 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9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запасов за десять лет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391785"/>
              </p:ext>
            </p:extLst>
          </p:nvPr>
        </p:nvGraphicFramePr>
        <p:xfrm>
          <a:off x="457200" y="1052513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января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Запасы нефти,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барр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Запасы газа,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мире, млрд. м</a:t>
                      </a:r>
                      <a:r>
                        <a:rPr lang="ru-RU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мире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ОРЕС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1 651 849 737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1 217 880 000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196 945,87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1 645 755 996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1 210 051 000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195 625,62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1 656 206 611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2 211 695 000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196 717,83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1 654 532 121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1 206 170 000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195 927,42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1 647 132 295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1 200 840 000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195 319,45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1 640 497 209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1 199 710 000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194 592,27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1 520 094 835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1 112 850 000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191 042,93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1 469 614 970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1 064 790 000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188 232,76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1 354 182 395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951 277 000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156,58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1 342 207 320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944 017 000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177 104,80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Источник: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доклады 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OGJ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добыче нефти 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газа в мире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45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Запасы газа в мире: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год			196,8 трлн. м</a:t>
            </a:r>
            <a:r>
              <a:rPr 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России			около 25%</a:t>
            </a:r>
          </a:p>
          <a:p>
            <a:pPr marL="109537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E376D-8E3D-4A99-97FD-8EA1674076E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92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1976</TotalTime>
  <Words>1255</Words>
  <Application>Microsoft Office PowerPoint</Application>
  <PresentationFormat>Экран (4:3)</PresentationFormat>
  <Paragraphs>555</Paragraphs>
  <Slides>35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3" baseType="lpstr">
      <vt:lpstr>Arial</vt:lpstr>
      <vt:lpstr>Calibri</vt:lpstr>
      <vt:lpstr>Georgia</vt:lpstr>
      <vt:lpstr>Symbol</vt:lpstr>
      <vt:lpstr>Times New Roman</vt:lpstr>
      <vt:lpstr>Trebuchet MS</vt:lpstr>
      <vt:lpstr>Wingdings 2</vt:lpstr>
      <vt:lpstr>Городская</vt:lpstr>
      <vt:lpstr>Нефть и газ России  Состояние, проблемы, перспективы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Производство в 2017 г.</vt:lpstr>
      <vt:lpstr>Изменение запасов за десять лет</vt:lpstr>
      <vt:lpstr>Презентация PowerPoint</vt:lpstr>
      <vt:lpstr>Презентация PowerPoint</vt:lpstr>
      <vt:lpstr>Уровень использования ПНГ в РФ, %</vt:lpstr>
      <vt:lpstr> Добыча и полезное использование ПНГ по компаниям, млрд. м3 в 2017 г.</vt:lpstr>
      <vt:lpstr>Потребление энергетических ресурсов по регионам мира, т.н.э. на человека</vt:lpstr>
      <vt:lpstr>Добыча нефти в Северном море, млн. т</vt:lpstr>
      <vt:lpstr>Добыча газа в Северном море, млрд. м3</vt:lpstr>
      <vt:lpstr>Поставщики газа в Европу в 2017 г., млрд. м3</vt:lpstr>
      <vt:lpstr>Реализация природного газа Газпромом в 2017 г., млрд.м3</vt:lpstr>
      <vt:lpstr>Некоторые показатели</vt:lpstr>
      <vt:lpstr>Презентация PowerPoint</vt:lpstr>
      <vt:lpstr>Презентация PowerPoint</vt:lpstr>
      <vt:lpstr>Количество модернизированных и новых установок в процессе модернизации НПЗ в 2011-2027 гг.</vt:lpstr>
      <vt:lpstr>Российские СПГ проекты</vt:lpstr>
      <vt:lpstr>Презентация PowerPoint</vt:lpstr>
      <vt:lpstr>Западная Сибирь</vt:lpstr>
      <vt:lpstr>ХМАО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Фонд скважин, 2017 г.</vt:lpstr>
      <vt:lpstr>Презентация PowerPoint</vt:lpstr>
      <vt:lpstr>Динамика экспорта топливно-энергетических ресурсов РФ</vt:lpstr>
      <vt:lpstr>Создание инжиниринговых компаний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Мифы нефтяной промышленности</dc:title>
  <dc:creator>маслик</dc:creator>
  <cp:lastModifiedBy>Сергей Черных</cp:lastModifiedBy>
  <cp:revision>177</cp:revision>
  <dcterms:created xsi:type="dcterms:W3CDTF">2011-04-18T09:28:59Z</dcterms:created>
  <dcterms:modified xsi:type="dcterms:W3CDTF">2019-10-11T08:41:25Z</dcterms:modified>
</cp:coreProperties>
</file>