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</p:sldMasterIdLst>
  <p:notesMasterIdLst>
    <p:notesMasterId r:id="rId12"/>
  </p:notesMasterIdLst>
  <p:handoutMasterIdLst>
    <p:handoutMasterId r:id="rId13"/>
  </p:handoutMasterIdLst>
  <p:sldIdLst>
    <p:sldId id="310" r:id="rId3"/>
    <p:sldId id="311" r:id="rId4"/>
    <p:sldId id="320" r:id="rId5"/>
    <p:sldId id="321" r:id="rId6"/>
    <p:sldId id="322" r:id="rId7"/>
    <p:sldId id="323" r:id="rId8"/>
    <p:sldId id="319" r:id="rId9"/>
    <p:sldId id="313" r:id="rId10"/>
    <p:sldId id="317" r:id="rId11"/>
  </p:sldIdLst>
  <p:sldSz cx="9144000" cy="5143500" type="screen16x9"/>
  <p:notesSz cx="6797675" cy="987425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pha Consulting" initials="AC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8"/>
    <a:srgbClr val="00647D"/>
    <a:srgbClr val="2C4B84"/>
    <a:srgbClr val="143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11"/>
  </p:normalViewPr>
  <p:slideViewPr>
    <p:cSldViewPr snapToObjects="1">
      <p:cViewPr>
        <p:scale>
          <a:sx n="60" d="100"/>
          <a:sy n="60" d="100"/>
        </p:scale>
        <p:origin x="-1668" y="-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300" y="-9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90A69-819D-4A91-9E10-8BEB6FFF4A5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0B57FC-8254-42CA-A7F4-9F6C1B4071F9}">
      <dgm:prSet phldrT="[Text]"/>
      <dgm:spPr>
        <a:solidFill>
          <a:srgbClr val="006468"/>
        </a:solidFill>
      </dgm:spPr>
      <dgm:t>
        <a:bodyPr/>
        <a:lstStyle/>
        <a:p>
          <a:r>
            <a:rPr lang="de-DE" dirty="0"/>
            <a:t>Organisation Level</a:t>
          </a:r>
        </a:p>
      </dgm:t>
    </dgm:pt>
    <dgm:pt modelId="{DE253F3B-C58D-4988-9263-6E2EBAC240A7}" type="parTrans" cxnId="{0D194BB4-531A-49C2-B8EC-CFF40E5390F6}">
      <dgm:prSet/>
      <dgm:spPr/>
      <dgm:t>
        <a:bodyPr/>
        <a:lstStyle/>
        <a:p>
          <a:endParaRPr lang="de-DE"/>
        </a:p>
      </dgm:t>
    </dgm:pt>
    <dgm:pt modelId="{81013976-C37F-4BE7-B9A1-C31FF548999F}" type="sibTrans" cxnId="{0D194BB4-531A-49C2-B8EC-CFF40E5390F6}">
      <dgm:prSet/>
      <dgm:spPr/>
      <dgm:t>
        <a:bodyPr/>
        <a:lstStyle/>
        <a:p>
          <a:endParaRPr lang="de-DE"/>
        </a:p>
      </dgm:t>
    </dgm:pt>
    <dgm:pt modelId="{C97BE231-2B29-4CE9-939D-705B641DAA53}">
      <dgm:prSet phldrT="[Text]" custT="1"/>
      <dgm:spPr/>
      <dgm:t>
        <a:bodyPr/>
        <a:lstStyle/>
        <a:p>
          <a:r>
            <a:rPr lang="de-DE" sz="1300" dirty="0"/>
            <a:t>-  </a:t>
          </a:r>
          <a:r>
            <a:rPr lang="de-DE" sz="1200" dirty="0" err="1"/>
            <a:t>meetings</a:t>
          </a:r>
          <a:r>
            <a:rPr lang="de-DE" sz="1200" dirty="0"/>
            <a:t> OAOV </a:t>
          </a:r>
        </a:p>
        <a:p>
          <a:r>
            <a:rPr lang="de-DE" sz="1200" dirty="0" err="1"/>
            <a:t>and</a:t>
          </a:r>
          <a:r>
            <a:rPr lang="de-DE" sz="1200" dirty="0"/>
            <a:t> RSPP group (06.07.2018 </a:t>
          </a:r>
          <a:r>
            <a:rPr lang="de-DE" sz="1200" dirty="0" err="1"/>
            <a:t>following</a:t>
          </a:r>
          <a:r>
            <a:rPr lang="de-DE" sz="1200" dirty="0"/>
            <a:t>)</a:t>
          </a:r>
        </a:p>
        <a:p>
          <a:r>
            <a:rPr lang="de-DE" sz="1200" dirty="0"/>
            <a:t>- international </a:t>
          </a:r>
          <a:r>
            <a:rPr lang="de-DE" sz="1200" dirty="0" err="1"/>
            <a:t>conferences</a:t>
          </a:r>
          <a:endParaRPr lang="de-DE" sz="1200" dirty="0"/>
        </a:p>
        <a:p>
          <a:r>
            <a:rPr lang="de-DE" sz="1200" dirty="0"/>
            <a:t>- </a:t>
          </a:r>
          <a:r>
            <a:rPr lang="de-DE" sz="1200" dirty="0" err="1"/>
            <a:t>public</a:t>
          </a:r>
          <a:r>
            <a:rPr lang="de-DE" sz="1200" dirty="0"/>
            <a:t> </a:t>
          </a:r>
          <a:r>
            <a:rPr lang="de-DE" sz="1200" dirty="0" err="1"/>
            <a:t>imaging</a:t>
          </a:r>
          <a:endParaRPr lang="de-DE" sz="1200" dirty="0"/>
        </a:p>
        <a:p>
          <a:r>
            <a:rPr lang="de-DE" sz="1200" dirty="0"/>
            <a:t>- </a:t>
          </a:r>
          <a:r>
            <a:rPr lang="de-DE" sz="1200" dirty="0" err="1"/>
            <a:t>exchange</a:t>
          </a:r>
          <a:r>
            <a:rPr lang="de-DE" sz="1200" dirty="0"/>
            <a:t> </a:t>
          </a:r>
          <a:r>
            <a:rPr lang="de-DE" sz="1200" dirty="0" err="1"/>
            <a:t>with</a:t>
          </a:r>
          <a:r>
            <a:rPr lang="de-DE" sz="1200" dirty="0"/>
            <a:t> RSPP</a:t>
          </a:r>
        </a:p>
      </dgm:t>
    </dgm:pt>
    <dgm:pt modelId="{9494D910-0161-4A89-A4F0-CCEDCC7EFDD4}" type="parTrans" cxnId="{5B8EDB4C-7C9C-45C0-9317-EBC6351B3FF4}">
      <dgm:prSet/>
      <dgm:spPr/>
      <dgm:t>
        <a:bodyPr/>
        <a:lstStyle/>
        <a:p>
          <a:endParaRPr lang="de-DE"/>
        </a:p>
      </dgm:t>
    </dgm:pt>
    <dgm:pt modelId="{445CE040-1406-4E87-ACF3-CDC4CF8A43B2}" type="sibTrans" cxnId="{5B8EDB4C-7C9C-45C0-9317-EBC6351B3FF4}">
      <dgm:prSet/>
      <dgm:spPr/>
      <dgm:t>
        <a:bodyPr/>
        <a:lstStyle/>
        <a:p>
          <a:endParaRPr lang="de-DE"/>
        </a:p>
      </dgm:t>
    </dgm:pt>
    <dgm:pt modelId="{D948931C-2500-4683-AA64-56369E604125}">
      <dgm:prSet phldrT="[Text]"/>
      <dgm:spPr>
        <a:solidFill>
          <a:srgbClr val="006468"/>
        </a:solidFill>
      </dgm:spPr>
      <dgm:t>
        <a:bodyPr/>
        <a:lstStyle/>
        <a:p>
          <a:r>
            <a:rPr lang="de-DE" dirty="0"/>
            <a:t>Management Level</a:t>
          </a:r>
        </a:p>
      </dgm:t>
    </dgm:pt>
    <dgm:pt modelId="{382589D3-26AA-4274-B41A-A34A03C7D363}" type="parTrans" cxnId="{171F8AB9-6477-4414-A906-0E94DA139466}">
      <dgm:prSet/>
      <dgm:spPr/>
      <dgm:t>
        <a:bodyPr/>
        <a:lstStyle/>
        <a:p>
          <a:endParaRPr lang="de-DE"/>
        </a:p>
      </dgm:t>
    </dgm:pt>
    <dgm:pt modelId="{3DE15458-E92E-49FC-BFE5-EFBFF0D0A3EE}" type="sibTrans" cxnId="{171F8AB9-6477-4414-A906-0E94DA139466}">
      <dgm:prSet/>
      <dgm:spPr/>
      <dgm:t>
        <a:bodyPr/>
        <a:lstStyle/>
        <a:p>
          <a:endParaRPr lang="de-DE"/>
        </a:p>
      </dgm:t>
    </dgm:pt>
    <dgm:pt modelId="{DA53DE32-E2EB-45AB-8046-7BC7F40805F4}">
      <dgm:prSet phldrT="[Text]" custT="1"/>
      <dgm:spPr/>
      <dgm:t>
        <a:bodyPr/>
        <a:lstStyle/>
        <a:p>
          <a:r>
            <a:rPr lang="de-DE" sz="1200" dirty="0"/>
            <a:t>- 02.10. 2018 Chemnitz  (</a:t>
          </a:r>
          <a:r>
            <a:rPr lang="de-DE" sz="1200" dirty="0" err="1"/>
            <a:t>start</a:t>
          </a:r>
          <a:r>
            <a:rPr lang="de-DE" sz="1200" dirty="0"/>
            <a:t>)</a:t>
          </a:r>
        </a:p>
        <a:p>
          <a:r>
            <a:rPr lang="de-DE" sz="1200" dirty="0"/>
            <a:t>- follow-</a:t>
          </a:r>
          <a:r>
            <a:rPr lang="de-DE" sz="1200" dirty="0" err="1"/>
            <a:t>up</a:t>
          </a:r>
          <a:r>
            <a:rPr lang="de-DE" sz="1200" dirty="0"/>
            <a:t> </a:t>
          </a:r>
          <a:r>
            <a:rPr lang="de-DE" sz="1200" dirty="0" err="1"/>
            <a:t>each</a:t>
          </a:r>
          <a:r>
            <a:rPr lang="de-DE" sz="1200" dirty="0"/>
            <a:t> </a:t>
          </a:r>
          <a:r>
            <a:rPr lang="de-DE" sz="1200" dirty="0" err="1"/>
            <a:t>second</a:t>
          </a:r>
          <a:r>
            <a:rPr lang="de-DE" sz="1200" dirty="0"/>
            <a:t>  </a:t>
          </a:r>
          <a:r>
            <a:rPr lang="de-DE" sz="1200" dirty="0" err="1"/>
            <a:t>month</a:t>
          </a:r>
          <a:r>
            <a:rPr lang="de-DE" sz="1200" dirty="0"/>
            <a:t> (TELCO, </a:t>
          </a:r>
          <a:r>
            <a:rPr lang="de-DE" sz="1200" dirty="0" err="1"/>
            <a:t>meeting</a:t>
          </a:r>
          <a:r>
            <a:rPr lang="de-DE" sz="1200" dirty="0"/>
            <a:t>)</a:t>
          </a:r>
        </a:p>
      </dgm:t>
    </dgm:pt>
    <dgm:pt modelId="{6CF0B1D2-A868-47E8-B5F4-AB4989D7F046}" type="parTrans" cxnId="{42844E27-B6C8-4288-BFF0-250C4CA154B6}">
      <dgm:prSet/>
      <dgm:spPr/>
      <dgm:t>
        <a:bodyPr/>
        <a:lstStyle/>
        <a:p>
          <a:endParaRPr lang="de-DE"/>
        </a:p>
      </dgm:t>
    </dgm:pt>
    <dgm:pt modelId="{540CCA71-6804-4061-9B7C-417A8354038F}" type="sibTrans" cxnId="{42844E27-B6C8-4288-BFF0-250C4CA154B6}">
      <dgm:prSet/>
      <dgm:spPr/>
      <dgm:t>
        <a:bodyPr/>
        <a:lstStyle/>
        <a:p>
          <a:endParaRPr lang="de-DE"/>
        </a:p>
      </dgm:t>
    </dgm:pt>
    <dgm:pt modelId="{73BD3530-991C-44D9-97FF-8F85858566BB}">
      <dgm:prSet phldrT="[Text]"/>
      <dgm:spPr>
        <a:solidFill>
          <a:srgbClr val="006468"/>
        </a:solidFill>
      </dgm:spPr>
      <dgm:t>
        <a:bodyPr/>
        <a:lstStyle/>
        <a:p>
          <a:r>
            <a:rPr lang="de-DE" dirty="0"/>
            <a:t>Membership Level</a:t>
          </a:r>
        </a:p>
      </dgm:t>
    </dgm:pt>
    <dgm:pt modelId="{27F79F28-4E56-4317-80FC-B9769076A1F1}" type="parTrans" cxnId="{AFD2500F-6E7D-4702-A744-9D30B9FF87EF}">
      <dgm:prSet/>
      <dgm:spPr/>
      <dgm:t>
        <a:bodyPr/>
        <a:lstStyle/>
        <a:p>
          <a:endParaRPr lang="de-DE"/>
        </a:p>
      </dgm:t>
    </dgm:pt>
    <dgm:pt modelId="{F778A5D4-CE1E-4F32-A41D-72B033396AF7}" type="sibTrans" cxnId="{AFD2500F-6E7D-4702-A744-9D30B9FF87EF}">
      <dgm:prSet/>
      <dgm:spPr/>
      <dgm:t>
        <a:bodyPr/>
        <a:lstStyle/>
        <a:p>
          <a:endParaRPr lang="de-DE"/>
        </a:p>
      </dgm:t>
    </dgm:pt>
    <dgm:pt modelId="{781336C8-6DBA-4D07-AF23-B6063BE20F13}">
      <dgm:prSet phldrT="[Text]" custT="1"/>
      <dgm:spPr/>
      <dgm:t>
        <a:bodyPr/>
        <a:lstStyle/>
        <a:p>
          <a:r>
            <a:rPr lang="de-DE" sz="1200" dirty="0"/>
            <a:t>- </a:t>
          </a:r>
          <a:r>
            <a:rPr lang="de-DE" sz="1200" dirty="0" err="1"/>
            <a:t>membership</a:t>
          </a:r>
          <a:r>
            <a:rPr lang="de-DE" sz="1200" dirty="0"/>
            <a:t> </a:t>
          </a:r>
          <a:r>
            <a:rPr lang="de-DE" sz="1200" dirty="0" err="1"/>
            <a:t>recruitment</a:t>
          </a:r>
          <a:endParaRPr lang="de-DE" sz="1200" dirty="0"/>
        </a:p>
        <a:p>
          <a:r>
            <a:rPr lang="de-DE" sz="1200" dirty="0"/>
            <a:t>- </a:t>
          </a:r>
          <a:r>
            <a:rPr lang="de-DE" sz="1200" dirty="0" err="1"/>
            <a:t>expertise</a:t>
          </a:r>
          <a:r>
            <a:rPr lang="de-DE" sz="1200" dirty="0"/>
            <a:t> </a:t>
          </a:r>
          <a:r>
            <a:rPr lang="de-DE" sz="1200" dirty="0" err="1"/>
            <a:t>exchange</a:t>
          </a:r>
          <a:r>
            <a:rPr lang="de-DE" sz="1200" dirty="0"/>
            <a:t> </a:t>
          </a:r>
        </a:p>
        <a:p>
          <a:r>
            <a:rPr lang="de-DE" sz="1200" dirty="0"/>
            <a:t>- </a:t>
          </a:r>
          <a:r>
            <a:rPr lang="de-DE" sz="1200" dirty="0" err="1"/>
            <a:t>position</a:t>
          </a:r>
          <a:r>
            <a:rPr lang="de-DE" sz="1200" dirty="0"/>
            <a:t> </a:t>
          </a:r>
          <a:r>
            <a:rPr lang="de-DE" sz="1200" dirty="0" err="1"/>
            <a:t>paper</a:t>
          </a:r>
          <a:r>
            <a:rPr lang="de-DE" sz="1200" dirty="0"/>
            <a:t> (12/2018 – 04/2019)</a:t>
          </a:r>
        </a:p>
        <a:p>
          <a:r>
            <a:rPr lang="de-DE" sz="1200" dirty="0"/>
            <a:t>- </a:t>
          </a:r>
          <a:r>
            <a:rPr lang="de-DE" sz="1200" dirty="0" err="1"/>
            <a:t>general</a:t>
          </a:r>
          <a:r>
            <a:rPr lang="de-DE" sz="1200" dirty="0"/>
            <a:t> </a:t>
          </a:r>
          <a:r>
            <a:rPr lang="de-DE" sz="1200" dirty="0" err="1"/>
            <a:t>meeting</a:t>
          </a:r>
          <a:r>
            <a:rPr lang="de-DE" sz="1200" dirty="0"/>
            <a:t> (04/2019, Düsseldorf)</a:t>
          </a:r>
        </a:p>
        <a:p>
          <a:r>
            <a:rPr lang="de-DE" sz="1200" dirty="0"/>
            <a:t>- </a:t>
          </a:r>
          <a:r>
            <a:rPr lang="de-DE" sz="1200" dirty="0" err="1"/>
            <a:t>finalising</a:t>
          </a:r>
          <a:r>
            <a:rPr lang="de-DE" sz="1200" dirty="0"/>
            <a:t> </a:t>
          </a:r>
          <a:r>
            <a:rPr lang="de-DE" sz="1200" dirty="0" err="1"/>
            <a:t>position</a:t>
          </a:r>
          <a:r>
            <a:rPr lang="de-DE" sz="1200" dirty="0"/>
            <a:t> </a:t>
          </a:r>
          <a:r>
            <a:rPr lang="de-DE" sz="1200" dirty="0" err="1"/>
            <a:t>paper</a:t>
          </a:r>
          <a:r>
            <a:rPr lang="de-DE" sz="1200" dirty="0"/>
            <a:t> (04/2019)</a:t>
          </a:r>
        </a:p>
        <a:p>
          <a:endParaRPr lang="de-DE" sz="1200" dirty="0"/>
        </a:p>
        <a:p>
          <a:endParaRPr lang="de-DE" sz="1200" dirty="0"/>
        </a:p>
      </dgm:t>
    </dgm:pt>
    <dgm:pt modelId="{AA279DCF-C042-4F00-8146-4665013BA044}" type="parTrans" cxnId="{7CD0046C-7FD3-421E-B020-D6143FB8ED20}">
      <dgm:prSet/>
      <dgm:spPr/>
      <dgm:t>
        <a:bodyPr/>
        <a:lstStyle/>
        <a:p>
          <a:endParaRPr lang="de-DE"/>
        </a:p>
      </dgm:t>
    </dgm:pt>
    <dgm:pt modelId="{A0FCBF17-D2A9-410F-B9B3-885B9A874F41}" type="sibTrans" cxnId="{7CD0046C-7FD3-421E-B020-D6143FB8ED20}">
      <dgm:prSet/>
      <dgm:spPr/>
      <dgm:t>
        <a:bodyPr/>
        <a:lstStyle/>
        <a:p>
          <a:endParaRPr lang="de-DE"/>
        </a:p>
      </dgm:t>
    </dgm:pt>
    <dgm:pt modelId="{BE0B76FE-B751-4D29-BD0A-83732664C0DA}" type="pres">
      <dgm:prSet presAssocID="{C6C90A69-819D-4A91-9E10-8BEB6FFF4A5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2F136BF7-859A-4A11-BD2E-92BED88A86DA}" type="pres">
      <dgm:prSet presAssocID="{B40B57FC-8254-42CA-A7F4-9F6C1B4071F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1E8112-D0EA-4F99-8AD7-45F7E16862BB}" type="pres">
      <dgm:prSet presAssocID="{B40B57FC-8254-42CA-A7F4-9F6C1B4071F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3D020D-4C57-45AC-834B-8C98BD151C8D}" type="pres">
      <dgm:prSet presAssocID="{D948931C-2500-4683-AA64-56369E60412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0ECC0F-C290-490E-88E8-376C08304AD3}" type="pres">
      <dgm:prSet presAssocID="{D948931C-2500-4683-AA64-56369E60412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6EB64D-498D-4DBE-BF0F-5F88111BE775}" type="pres">
      <dgm:prSet presAssocID="{73BD3530-991C-44D9-97FF-8F85858566B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8A3417-DDFC-49BD-8EB3-49D7B87D1A9D}" type="pres">
      <dgm:prSet presAssocID="{73BD3530-991C-44D9-97FF-8F85858566B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406D483-37FA-48E1-9846-E69851478257}" type="presOf" srcId="{C6C90A69-819D-4A91-9E10-8BEB6FFF4A5D}" destId="{BE0B76FE-B751-4D29-BD0A-83732664C0DA}" srcOrd="0" destOrd="0" presId="urn:microsoft.com/office/officeart/2009/3/layout/IncreasingArrowsProcess"/>
    <dgm:cxn modelId="{419057FD-9545-42BA-950F-2D35F76CE5B0}" type="presOf" srcId="{B40B57FC-8254-42CA-A7F4-9F6C1B4071F9}" destId="{2F136BF7-859A-4A11-BD2E-92BED88A86DA}" srcOrd="0" destOrd="0" presId="urn:microsoft.com/office/officeart/2009/3/layout/IncreasingArrowsProcess"/>
    <dgm:cxn modelId="{BF95BF75-706F-4900-8552-FF4058047016}" type="presOf" srcId="{C97BE231-2B29-4CE9-939D-705B641DAA53}" destId="{591E8112-D0EA-4F99-8AD7-45F7E16862BB}" srcOrd="0" destOrd="0" presId="urn:microsoft.com/office/officeart/2009/3/layout/IncreasingArrowsProcess"/>
    <dgm:cxn modelId="{42844E27-B6C8-4288-BFF0-250C4CA154B6}" srcId="{D948931C-2500-4683-AA64-56369E604125}" destId="{DA53DE32-E2EB-45AB-8046-7BC7F40805F4}" srcOrd="0" destOrd="0" parTransId="{6CF0B1D2-A868-47E8-B5F4-AB4989D7F046}" sibTransId="{540CCA71-6804-4061-9B7C-417A8354038F}"/>
    <dgm:cxn modelId="{74DDC972-89CE-4C23-9EB2-42D7FBAF451A}" type="presOf" srcId="{73BD3530-991C-44D9-97FF-8F85858566BB}" destId="{C66EB64D-498D-4DBE-BF0F-5F88111BE775}" srcOrd="0" destOrd="0" presId="urn:microsoft.com/office/officeart/2009/3/layout/IncreasingArrowsProcess"/>
    <dgm:cxn modelId="{9D17A9B6-2A9A-484E-B8A6-C5F6784AC118}" type="presOf" srcId="{781336C8-6DBA-4D07-AF23-B6063BE20F13}" destId="{428A3417-DDFC-49BD-8EB3-49D7B87D1A9D}" srcOrd="0" destOrd="0" presId="urn:microsoft.com/office/officeart/2009/3/layout/IncreasingArrowsProcess"/>
    <dgm:cxn modelId="{171F8AB9-6477-4414-A906-0E94DA139466}" srcId="{C6C90A69-819D-4A91-9E10-8BEB6FFF4A5D}" destId="{D948931C-2500-4683-AA64-56369E604125}" srcOrd="1" destOrd="0" parTransId="{382589D3-26AA-4274-B41A-A34A03C7D363}" sibTransId="{3DE15458-E92E-49FC-BFE5-EFBFF0D0A3EE}"/>
    <dgm:cxn modelId="{4D1F7A74-0AC2-46DB-979F-8D6882CEFB8F}" type="presOf" srcId="{D948931C-2500-4683-AA64-56369E604125}" destId="{363D020D-4C57-45AC-834B-8C98BD151C8D}" srcOrd="0" destOrd="0" presId="urn:microsoft.com/office/officeart/2009/3/layout/IncreasingArrowsProcess"/>
    <dgm:cxn modelId="{AFD2500F-6E7D-4702-A744-9D30B9FF87EF}" srcId="{C6C90A69-819D-4A91-9E10-8BEB6FFF4A5D}" destId="{73BD3530-991C-44D9-97FF-8F85858566BB}" srcOrd="2" destOrd="0" parTransId="{27F79F28-4E56-4317-80FC-B9769076A1F1}" sibTransId="{F778A5D4-CE1E-4F32-A41D-72B033396AF7}"/>
    <dgm:cxn modelId="{7CD0046C-7FD3-421E-B020-D6143FB8ED20}" srcId="{73BD3530-991C-44D9-97FF-8F85858566BB}" destId="{781336C8-6DBA-4D07-AF23-B6063BE20F13}" srcOrd="0" destOrd="0" parTransId="{AA279DCF-C042-4F00-8146-4665013BA044}" sibTransId="{A0FCBF17-D2A9-410F-B9B3-885B9A874F41}"/>
    <dgm:cxn modelId="{0D194BB4-531A-49C2-B8EC-CFF40E5390F6}" srcId="{C6C90A69-819D-4A91-9E10-8BEB6FFF4A5D}" destId="{B40B57FC-8254-42CA-A7F4-9F6C1B4071F9}" srcOrd="0" destOrd="0" parTransId="{DE253F3B-C58D-4988-9263-6E2EBAC240A7}" sibTransId="{81013976-C37F-4BE7-B9A1-C31FF548999F}"/>
    <dgm:cxn modelId="{6D894B23-1A4E-43E8-822C-8C05FE8DA05F}" type="presOf" srcId="{DA53DE32-E2EB-45AB-8046-7BC7F40805F4}" destId="{880ECC0F-C290-490E-88E8-376C08304AD3}" srcOrd="0" destOrd="0" presId="urn:microsoft.com/office/officeart/2009/3/layout/IncreasingArrowsProcess"/>
    <dgm:cxn modelId="{5B8EDB4C-7C9C-45C0-9317-EBC6351B3FF4}" srcId="{B40B57FC-8254-42CA-A7F4-9F6C1B4071F9}" destId="{C97BE231-2B29-4CE9-939D-705B641DAA53}" srcOrd="0" destOrd="0" parTransId="{9494D910-0161-4A89-A4F0-CCEDCC7EFDD4}" sibTransId="{445CE040-1406-4E87-ACF3-CDC4CF8A43B2}"/>
    <dgm:cxn modelId="{1883F26C-ACDF-4A09-A493-62F0CA99DA4F}" type="presParOf" srcId="{BE0B76FE-B751-4D29-BD0A-83732664C0DA}" destId="{2F136BF7-859A-4A11-BD2E-92BED88A86DA}" srcOrd="0" destOrd="0" presId="urn:microsoft.com/office/officeart/2009/3/layout/IncreasingArrowsProcess"/>
    <dgm:cxn modelId="{5582EBB3-E168-4A70-9809-5A8D43D9E21F}" type="presParOf" srcId="{BE0B76FE-B751-4D29-BD0A-83732664C0DA}" destId="{591E8112-D0EA-4F99-8AD7-45F7E16862BB}" srcOrd="1" destOrd="0" presId="urn:microsoft.com/office/officeart/2009/3/layout/IncreasingArrowsProcess"/>
    <dgm:cxn modelId="{B409C82D-9B42-481A-8122-8721E564D541}" type="presParOf" srcId="{BE0B76FE-B751-4D29-BD0A-83732664C0DA}" destId="{363D020D-4C57-45AC-834B-8C98BD151C8D}" srcOrd="2" destOrd="0" presId="urn:microsoft.com/office/officeart/2009/3/layout/IncreasingArrowsProcess"/>
    <dgm:cxn modelId="{0D58E109-498F-4983-9C6B-A081F134D6CD}" type="presParOf" srcId="{BE0B76FE-B751-4D29-BD0A-83732664C0DA}" destId="{880ECC0F-C290-490E-88E8-376C08304AD3}" srcOrd="3" destOrd="0" presId="urn:microsoft.com/office/officeart/2009/3/layout/IncreasingArrowsProcess"/>
    <dgm:cxn modelId="{84BA28E1-6853-44A7-BB77-B06B48AE1B09}" type="presParOf" srcId="{BE0B76FE-B751-4D29-BD0A-83732664C0DA}" destId="{C66EB64D-498D-4DBE-BF0F-5F88111BE775}" srcOrd="4" destOrd="0" presId="urn:microsoft.com/office/officeart/2009/3/layout/IncreasingArrowsProcess"/>
    <dgm:cxn modelId="{9017B9C1-F503-4043-82F3-512BAF9B5BF9}" type="presParOf" srcId="{BE0B76FE-B751-4D29-BD0A-83732664C0DA}" destId="{428A3417-DDFC-49BD-8EB3-49D7B87D1A9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6BF7-859A-4A11-BD2E-92BED88A86DA}">
      <dsp:nvSpPr>
        <dsp:cNvPr id="0" name=""/>
        <dsp:cNvSpPr/>
      </dsp:nvSpPr>
      <dsp:spPr>
        <a:xfrm>
          <a:off x="17576" y="559678"/>
          <a:ext cx="6060847" cy="882690"/>
        </a:xfrm>
        <a:prstGeom prst="rightArrow">
          <a:avLst>
            <a:gd name="adj1" fmla="val 50000"/>
            <a:gd name="adj2" fmla="val 50000"/>
          </a:avLst>
        </a:prstGeom>
        <a:solidFill>
          <a:srgbClr val="0064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1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Organisation Level</a:t>
          </a:r>
        </a:p>
      </dsp:txBody>
      <dsp:txXfrm>
        <a:off x="17576" y="780351"/>
        <a:ext cx="5840175" cy="441345"/>
      </dsp:txXfrm>
    </dsp:sp>
    <dsp:sp modelId="{591E8112-D0EA-4F99-8AD7-45F7E16862BB}">
      <dsp:nvSpPr>
        <dsp:cNvPr id="0" name=""/>
        <dsp:cNvSpPr/>
      </dsp:nvSpPr>
      <dsp:spPr>
        <a:xfrm>
          <a:off x="17576" y="1240360"/>
          <a:ext cx="1866740" cy="1700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/>
            <a:t>-  </a:t>
          </a:r>
          <a:r>
            <a:rPr lang="de-DE" sz="1200" kern="1200" dirty="0" err="1"/>
            <a:t>meetings</a:t>
          </a:r>
          <a:r>
            <a:rPr lang="de-DE" sz="1200" kern="1200" dirty="0"/>
            <a:t> OAOV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/>
            <a:t>and</a:t>
          </a:r>
          <a:r>
            <a:rPr lang="de-DE" sz="1200" kern="1200" dirty="0"/>
            <a:t> RSPP group (06.07.2018 </a:t>
          </a:r>
          <a:r>
            <a:rPr lang="de-DE" sz="1200" kern="1200" dirty="0" err="1"/>
            <a:t>following</a:t>
          </a:r>
          <a:r>
            <a:rPr lang="de-DE" sz="1200" kern="1200" dirty="0"/>
            <a:t>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international </a:t>
          </a:r>
          <a:r>
            <a:rPr lang="de-DE" sz="1200" kern="1200" dirty="0" err="1"/>
            <a:t>conferences</a:t>
          </a:r>
          <a:endParaRPr lang="de-DE" sz="12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</a:t>
          </a:r>
          <a:r>
            <a:rPr lang="de-DE" sz="1200" kern="1200" dirty="0" err="1"/>
            <a:t>public</a:t>
          </a:r>
          <a:r>
            <a:rPr lang="de-DE" sz="1200" kern="1200" dirty="0"/>
            <a:t> </a:t>
          </a:r>
          <a:r>
            <a:rPr lang="de-DE" sz="1200" kern="1200" dirty="0" err="1"/>
            <a:t>imaging</a:t>
          </a:r>
          <a:endParaRPr lang="de-DE" sz="12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</a:t>
          </a:r>
          <a:r>
            <a:rPr lang="de-DE" sz="1200" kern="1200" dirty="0" err="1"/>
            <a:t>exchange</a:t>
          </a:r>
          <a:r>
            <a:rPr lang="de-DE" sz="1200" kern="1200" dirty="0"/>
            <a:t> </a:t>
          </a:r>
          <a:r>
            <a:rPr lang="de-DE" sz="1200" kern="1200" dirty="0" err="1"/>
            <a:t>with</a:t>
          </a:r>
          <a:r>
            <a:rPr lang="de-DE" sz="1200" kern="1200" dirty="0"/>
            <a:t> RSPP</a:t>
          </a:r>
        </a:p>
      </dsp:txBody>
      <dsp:txXfrm>
        <a:off x="17576" y="1240360"/>
        <a:ext cx="1866740" cy="1700386"/>
      </dsp:txXfrm>
    </dsp:sp>
    <dsp:sp modelId="{363D020D-4C57-45AC-834B-8C98BD151C8D}">
      <dsp:nvSpPr>
        <dsp:cNvPr id="0" name=""/>
        <dsp:cNvSpPr/>
      </dsp:nvSpPr>
      <dsp:spPr>
        <a:xfrm>
          <a:off x="1884317" y="853908"/>
          <a:ext cx="4194106" cy="882690"/>
        </a:xfrm>
        <a:prstGeom prst="rightArrow">
          <a:avLst>
            <a:gd name="adj1" fmla="val 50000"/>
            <a:gd name="adj2" fmla="val 50000"/>
          </a:avLst>
        </a:prstGeom>
        <a:solidFill>
          <a:srgbClr val="0064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1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Management Level</a:t>
          </a:r>
        </a:p>
      </dsp:txBody>
      <dsp:txXfrm>
        <a:off x="1884317" y="1074581"/>
        <a:ext cx="3973434" cy="441345"/>
      </dsp:txXfrm>
    </dsp:sp>
    <dsp:sp modelId="{880ECC0F-C290-490E-88E8-376C08304AD3}">
      <dsp:nvSpPr>
        <dsp:cNvPr id="0" name=""/>
        <dsp:cNvSpPr/>
      </dsp:nvSpPr>
      <dsp:spPr>
        <a:xfrm>
          <a:off x="1884317" y="1534590"/>
          <a:ext cx="1866740" cy="1700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- 02.10. 2018 Chemnitz  (</a:t>
          </a:r>
          <a:r>
            <a:rPr lang="de-DE" sz="1200" kern="1200" dirty="0" err="1"/>
            <a:t>start</a:t>
          </a:r>
          <a:r>
            <a:rPr lang="de-DE" sz="1200" kern="1200" dirty="0"/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follow-</a:t>
          </a:r>
          <a:r>
            <a:rPr lang="de-DE" sz="1200" kern="1200" dirty="0" err="1"/>
            <a:t>up</a:t>
          </a:r>
          <a:r>
            <a:rPr lang="de-DE" sz="1200" kern="1200" dirty="0"/>
            <a:t> </a:t>
          </a:r>
          <a:r>
            <a:rPr lang="de-DE" sz="1200" kern="1200" dirty="0" err="1"/>
            <a:t>each</a:t>
          </a:r>
          <a:r>
            <a:rPr lang="de-DE" sz="1200" kern="1200" dirty="0"/>
            <a:t> </a:t>
          </a:r>
          <a:r>
            <a:rPr lang="de-DE" sz="1200" kern="1200" dirty="0" err="1"/>
            <a:t>second</a:t>
          </a:r>
          <a:r>
            <a:rPr lang="de-DE" sz="1200" kern="1200" dirty="0"/>
            <a:t>  </a:t>
          </a:r>
          <a:r>
            <a:rPr lang="de-DE" sz="1200" kern="1200" dirty="0" err="1"/>
            <a:t>month</a:t>
          </a:r>
          <a:r>
            <a:rPr lang="de-DE" sz="1200" kern="1200" dirty="0"/>
            <a:t> (TELCO, </a:t>
          </a:r>
          <a:r>
            <a:rPr lang="de-DE" sz="1200" kern="1200" dirty="0" err="1"/>
            <a:t>meeting</a:t>
          </a:r>
          <a:r>
            <a:rPr lang="de-DE" sz="1200" kern="1200" dirty="0"/>
            <a:t>)</a:t>
          </a:r>
        </a:p>
      </dsp:txBody>
      <dsp:txXfrm>
        <a:off x="1884317" y="1534590"/>
        <a:ext cx="1866740" cy="1700386"/>
      </dsp:txXfrm>
    </dsp:sp>
    <dsp:sp modelId="{C66EB64D-498D-4DBE-BF0F-5F88111BE775}">
      <dsp:nvSpPr>
        <dsp:cNvPr id="0" name=""/>
        <dsp:cNvSpPr/>
      </dsp:nvSpPr>
      <dsp:spPr>
        <a:xfrm>
          <a:off x="3751058" y="1148138"/>
          <a:ext cx="2327365" cy="882690"/>
        </a:xfrm>
        <a:prstGeom prst="rightArrow">
          <a:avLst>
            <a:gd name="adj1" fmla="val 50000"/>
            <a:gd name="adj2" fmla="val 50000"/>
          </a:avLst>
        </a:prstGeom>
        <a:solidFill>
          <a:srgbClr val="0064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1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Membership Level</a:t>
          </a:r>
        </a:p>
      </dsp:txBody>
      <dsp:txXfrm>
        <a:off x="3751058" y="1368811"/>
        <a:ext cx="2106693" cy="441345"/>
      </dsp:txXfrm>
    </dsp:sp>
    <dsp:sp modelId="{428A3417-DDFC-49BD-8EB3-49D7B87D1A9D}">
      <dsp:nvSpPr>
        <dsp:cNvPr id="0" name=""/>
        <dsp:cNvSpPr/>
      </dsp:nvSpPr>
      <dsp:spPr>
        <a:xfrm>
          <a:off x="3751058" y="1828820"/>
          <a:ext cx="1866740" cy="1675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</a:t>
          </a:r>
          <a:r>
            <a:rPr lang="de-DE" sz="1200" kern="1200" dirty="0" err="1"/>
            <a:t>membership</a:t>
          </a:r>
          <a:r>
            <a:rPr lang="de-DE" sz="1200" kern="1200" dirty="0"/>
            <a:t> </a:t>
          </a:r>
          <a:r>
            <a:rPr lang="de-DE" sz="1200" kern="1200" dirty="0" err="1"/>
            <a:t>recruitment</a:t>
          </a:r>
          <a:endParaRPr lang="de-DE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</a:t>
          </a:r>
          <a:r>
            <a:rPr lang="de-DE" sz="1200" kern="1200" dirty="0" err="1"/>
            <a:t>expertise</a:t>
          </a:r>
          <a:r>
            <a:rPr lang="de-DE" sz="1200" kern="1200" dirty="0"/>
            <a:t> </a:t>
          </a:r>
          <a:r>
            <a:rPr lang="de-DE" sz="1200" kern="1200" dirty="0" err="1"/>
            <a:t>exchange</a:t>
          </a:r>
          <a:r>
            <a:rPr lang="de-DE" sz="1200" kern="1200" dirty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</a:t>
          </a:r>
          <a:r>
            <a:rPr lang="de-DE" sz="1200" kern="1200" dirty="0" err="1"/>
            <a:t>position</a:t>
          </a:r>
          <a:r>
            <a:rPr lang="de-DE" sz="1200" kern="1200" dirty="0"/>
            <a:t> </a:t>
          </a:r>
          <a:r>
            <a:rPr lang="de-DE" sz="1200" kern="1200" dirty="0" err="1"/>
            <a:t>paper</a:t>
          </a:r>
          <a:r>
            <a:rPr lang="de-DE" sz="1200" kern="1200" dirty="0"/>
            <a:t> (12/2018 – 04/2019)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</a:t>
          </a:r>
          <a:r>
            <a:rPr lang="de-DE" sz="1200" kern="1200" dirty="0" err="1"/>
            <a:t>general</a:t>
          </a:r>
          <a:r>
            <a:rPr lang="de-DE" sz="1200" kern="1200" dirty="0"/>
            <a:t> </a:t>
          </a:r>
          <a:r>
            <a:rPr lang="de-DE" sz="1200" kern="1200" dirty="0" err="1"/>
            <a:t>meeting</a:t>
          </a:r>
          <a:r>
            <a:rPr lang="de-DE" sz="1200" kern="1200" dirty="0"/>
            <a:t> (04/2019, Düsseldorf)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- </a:t>
          </a:r>
          <a:r>
            <a:rPr lang="de-DE" sz="1200" kern="1200" dirty="0" err="1"/>
            <a:t>finalising</a:t>
          </a:r>
          <a:r>
            <a:rPr lang="de-DE" sz="1200" kern="1200" dirty="0"/>
            <a:t> </a:t>
          </a:r>
          <a:r>
            <a:rPr lang="de-DE" sz="1200" kern="1200" dirty="0" err="1"/>
            <a:t>position</a:t>
          </a:r>
          <a:r>
            <a:rPr lang="de-DE" sz="1200" kern="1200" dirty="0"/>
            <a:t> </a:t>
          </a:r>
          <a:r>
            <a:rPr lang="de-DE" sz="1200" kern="1200" dirty="0" err="1"/>
            <a:t>paper</a:t>
          </a:r>
          <a:r>
            <a:rPr lang="de-DE" sz="1200" kern="1200" dirty="0"/>
            <a:t> (04/2019)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3751058" y="1828820"/>
        <a:ext cx="1866740" cy="167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110976-5567-F649-8C92-738038AF79E8}" type="datetime1">
              <a:rPr lang="de-DE" smtClean="0"/>
              <a:t>12.03.2019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1760A6-55E7-0343-B978-EA1CBA50CA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FBB449F-A27A-D14C-A90D-B943BBCA55DB}" type="datetime1">
              <a:rPr lang="de-DE" smtClean="0"/>
              <a:t>12.03.2019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5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0F58BB-9FFE-2449-8C71-FCFD2AA539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19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58BB-9FFE-2449-8C71-FCFD2AA5393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51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1728000"/>
            <a:ext cx="5616000" cy="180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6468"/>
                </a:solidFill>
                <a:latin typeface="Calibri"/>
              </a:defRPr>
            </a:lvl1pPr>
          </a:lstStyle>
          <a:p>
            <a:r>
              <a:rPr lang="de-D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83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5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8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5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7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3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90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Tit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3200">
          <a:solidFill>
            <a:srgbClr val="143968"/>
          </a:solidFill>
          <a:latin typeface="Candara"/>
          <a:ea typeface="ＭＳ Ｐゴシック" pitchFamily="34" charset="-128"/>
          <a:cs typeface="Candar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Foli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1494000" y="1727999"/>
            <a:ext cx="6462376" cy="180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r>
              <a:rPr lang="de-DE" sz="2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Work Group: </a:t>
            </a:r>
            <a:r>
              <a:rPr lang="de-DE" sz="2800" dirty="0" err="1" smtClean="0">
                <a:latin typeface="Calibri" panose="020F0502020204030204" pitchFamily="34" charset="0"/>
                <a:ea typeface="ＭＳ Ｐゴシック" charset="0"/>
                <a:cs typeface="Candara" charset="0"/>
              </a:rPr>
              <a:t>Machinery</a:t>
            </a:r>
            <a:r>
              <a:rPr lang="de-DE" sz="2800" dirty="0" smtClean="0">
                <a:latin typeface="Calibri" panose="020F0502020204030204" pitchFamily="34" charset="0"/>
                <a:ea typeface="ＭＳ Ｐゴシック" charset="0"/>
                <a:cs typeface="Candara" charset="0"/>
              </a:rPr>
              <a:t> &amp; </a:t>
            </a:r>
            <a:r>
              <a:rPr lang="de-DE" sz="2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Equipment</a:t>
            </a: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		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736394" y="4731990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</a:rPr>
              <a:t>12.03. 2019 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| </a:t>
            </a:r>
            <a:r>
              <a:rPr lang="de-DE" sz="1000" dirty="0" err="1">
                <a:solidFill>
                  <a:schemeClr val="bg1"/>
                </a:solidFill>
                <a:latin typeface="Calibri" panose="020F0502020204030204" pitchFamily="34" charset="0"/>
              </a:rPr>
              <a:t>Moscow</a:t>
            </a:r>
            <a:endParaRPr lang="de-DE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225909" y="267494"/>
            <a:ext cx="1268092" cy="115537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302000" y="31478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Dr. Thomas Krause (ALPHA)</a:t>
            </a:r>
          </a:p>
          <a:p>
            <a:pPr algn="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Benjamin Oppermann (SMS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83518"/>
            <a:ext cx="7128792" cy="32385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Objectives defined by the German working group </a:t>
            </a: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| </a:t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endParaRPr lang="de-DE" altLang="de-DE" sz="1800" dirty="0">
              <a:latin typeface="Calibri" panose="020F0502020204030204" pitchFamily="34" charset="0"/>
            </a:endParaRPr>
          </a:p>
        </p:txBody>
      </p:sp>
      <p:sp>
        <p:nvSpPr>
          <p:cNvPr id="6147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536" y="1203598"/>
            <a:ext cx="7632848" cy="31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1. Optimization of the most important Technical Regulations for machines and plants</a:t>
            </a:r>
          </a:p>
          <a:p>
            <a:pPr marL="163512" indent="0">
              <a:spcBef>
                <a:spcPct val="0"/>
              </a:spcBef>
              <a:buNone/>
            </a:pPr>
            <a:endParaRPr lang="en-US" sz="1400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2.  Mutual understanding about the requirements of the technical regulation</a:t>
            </a:r>
          </a:p>
          <a:p>
            <a:pPr marL="163512" indent="0">
              <a:spcBef>
                <a:spcPct val="0"/>
              </a:spcBef>
              <a:buNone/>
            </a:pPr>
            <a:endParaRPr lang="en-US" sz="1400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3. Mutual recognition of test protocols in the case of compliance with certain quality criteria (to be determined) </a:t>
            </a:r>
          </a:p>
          <a:p>
            <a:pPr marL="163512" indent="0">
              <a:spcBef>
                <a:spcPct val="0"/>
              </a:spcBef>
              <a:buNone/>
            </a:pPr>
            <a:endParaRPr lang="en-US" sz="1400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4. Ensuring market access opportunities for German and Russian manufacturers and engineering companies by improving mutual recognition of testing services and thereby improving market access under certain quality conditions  </a:t>
            </a:r>
          </a:p>
          <a:p>
            <a:pPr marL="163512" indent="0">
              <a:spcBef>
                <a:spcPct val="0"/>
              </a:spcBef>
              <a:buNone/>
            </a:pPr>
            <a:endParaRPr lang="en-US" sz="1400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163512" indent="0">
              <a:spcBef>
                <a:spcPct val="0"/>
              </a:spcBef>
              <a:buNone/>
            </a:pPr>
            <a:r>
              <a:rPr lang="en-US" sz="1400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										</a:t>
            </a:r>
            <a:r>
              <a:rPr lang="en-US" sz="1400" b="1" dirty="0">
                <a:solidFill>
                  <a:srgbClr val="00647D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Implementation in practice ?</a:t>
            </a:r>
            <a:endParaRPr lang="de-DE" sz="1400" b="1" dirty="0">
              <a:solidFill>
                <a:srgbClr val="00647D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35846"/>
            <a:ext cx="4104455" cy="884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BB5C9047-9166-8F48-945B-07DF9F22B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1. Optimization of the most important Technical Regulations for machines and plants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>
                <a:extLst>
                  <a:ext uri="{FF2B5EF4-FFF2-40B4-BE49-F238E27FC236}">
                    <a16:creationId xmlns:a16="http://schemas.microsoft.com/office/drawing/2014/main" xmlns="" id="{85DB74B3-B81D-9F45-BECF-1D6E1969B8C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835696" y="1347614"/>
                <a:ext cx="3816424" cy="2880000"/>
              </a:xfrm>
            </p:spPr>
            <p:txBody>
              <a:bodyPr/>
              <a:lstStyle/>
              <a:p>
                <a:r>
                  <a:rPr lang="de-DE" dirty="0"/>
                  <a:t>TR CU 010/2011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/>
                  <a:t> 2006/42/ EC</a:t>
                </a:r>
              </a:p>
              <a:p>
                <a:endParaRPr lang="de-DE" dirty="0"/>
              </a:p>
              <a:p>
                <a:r>
                  <a:rPr lang="de-DE" dirty="0"/>
                  <a:t>TR CU 004/2011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2014/35/ EU</a:t>
                </a:r>
              </a:p>
              <a:p>
                <a:endParaRPr lang="de-DE" dirty="0"/>
              </a:p>
              <a:p>
                <a:r>
                  <a:rPr lang="de-DE" dirty="0"/>
                  <a:t>TR CU 012/2011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* 20/14/34/EU</a:t>
                </a:r>
              </a:p>
              <a:p>
                <a:endParaRPr lang="de-DE" dirty="0"/>
              </a:p>
              <a:p>
                <a:r>
                  <a:rPr lang="de-DE" dirty="0"/>
                  <a:t>TR CU 020/2011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2014/30/ EU</a:t>
                </a:r>
              </a:p>
              <a:p>
                <a:endParaRPr lang="de-DE" dirty="0"/>
              </a:p>
              <a:p>
                <a:r>
                  <a:rPr lang="de-DE" dirty="0"/>
                  <a:t>TR CU 032/2013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2014/68/EU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Textplatzhalter 5">
                <a:extLst>
                  <a:ext uri="{FF2B5EF4-FFF2-40B4-BE49-F238E27FC236}">
                    <a16:creationId xmlns:a16="http://schemas.microsoft.com/office/drawing/2014/main" id="{85DB74B3-B81D-9F45-BECF-1D6E1969B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835696" y="1347614"/>
                <a:ext cx="3816424" cy="2880000"/>
              </a:xfrm>
              <a:blipFill>
                <a:blip r:embed="rId2"/>
                <a:stretch>
                  <a:fillRect l="-3322" t="-21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CF9FA8F-3D37-7C4E-9919-87D029831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B9CBADFA-6E4B-9A40-A44D-71A81E4ED058}"/>
              </a:ext>
            </a:extLst>
          </p:cNvPr>
          <p:cNvSpPr txBox="1"/>
          <p:nvPr/>
        </p:nvSpPr>
        <p:spPr>
          <a:xfrm>
            <a:off x="6047657" y="1909740"/>
            <a:ext cx="298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Machinery</a:t>
            </a:r>
            <a:r>
              <a:rPr lang="de-DE" dirty="0" smtClean="0"/>
              <a:t> &amp; Equipment</a:t>
            </a:r>
            <a:endParaRPr lang="de-DE" dirty="0"/>
          </a:p>
        </p:txBody>
      </p:sp>
      <p:pic>
        <p:nvPicPr>
          <p:cNvPr id="10" name="Picture 25" descr="speicher+beize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8" y="2279169"/>
            <a:ext cx="3946426" cy="19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Ã¼r EAC 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8631"/>
            <a:ext cx="1333328" cy="6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4671CD6B-6769-AF4A-8115-ECB2EB6BD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2. Mutual understanding about the requirements of the technical regulation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BB64E6CE-ACE7-1B4D-877D-24E6832D3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Clarification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interpretation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 Regulation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clear</a:t>
            </a:r>
            <a:r>
              <a:rPr lang="de-DE" dirty="0"/>
              <a:t> in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/>
              <a:t>Detail (</a:t>
            </a:r>
            <a:r>
              <a:rPr lang="de-DE" dirty="0" err="1"/>
              <a:t>Pressure</a:t>
            </a:r>
            <a:r>
              <a:rPr lang="de-DE" dirty="0"/>
              <a:t> Equipment </a:t>
            </a:r>
            <a:r>
              <a:rPr lang="de-DE" dirty="0" err="1"/>
              <a:t>Assembly</a:t>
            </a:r>
            <a:r>
              <a:rPr lang="de-DE" dirty="0"/>
              <a:t>)</a:t>
            </a:r>
          </a:p>
          <a:p>
            <a:endParaRPr lang="de-DE" dirty="0"/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err="1" smtClean="0"/>
              <a:t>Example</a:t>
            </a:r>
            <a:r>
              <a:rPr lang="de-DE" dirty="0"/>
              <a:t>: TR ZU 032/2013, Table </a:t>
            </a:r>
            <a:r>
              <a:rPr lang="de-DE" dirty="0" smtClean="0"/>
              <a:t>8</a:t>
            </a:r>
          </a:p>
          <a:p>
            <a:pPr marL="285750" indent="-285750">
              <a:buFont typeface="Wingdings" pitchFamily="2" charset="2"/>
              <a:buChar char="à"/>
            </a:pPr>
            <a:endParaRPr lang="de-DE" dirty="0"/>
          </a:p>
          <a:p>
            <a:pPr marL="285750" indent="-285750">
              <a:buFont typeface="Wingdings" pitchFamily="2" charset="2"/>
              <a:buChar char="à"/>
            </a:pPr>
            <a:endParaRPr lang="de-DE" dirty="0" smtClean="0"/>
          </a:p>
          <a:p>
            <a:pPr marL="285750" indent="-285750">
              <a:buFont typeface="Wingdings" pitchFamily="2" charset="2"/>
              <a:buChar char="à"/>
            </a:pPr>
            <a:r>
              <a:rPr lang="de-DE" sz="1600" b="1" dirty="0" err="1" smtClean="0"/>
              <a:t>Aim</a:t>
            </a:r>
            <a:r>
              <a:rPr lang="de-DE" dirty="0" smtClean="0"/>
              <a:t>: 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of Regulation System (Road Map)</a:t>
            </a:r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75D3AF82-FA37-D14E-9670-B1416BA46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D43D5428-AF58-4A49-9D09-7C57D7C9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99014"/>
          </a:xfrm>
        </p:spPr>
        <p:txBody>
          <a:bodyPr/>
          <a:lstStyle/>
          <a:p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3. Mutual recognition of test protocols in the case of compliance with certain quality criteria (to be determined) 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110BD66B-6C64-DD4F-8D81-972B2B9DB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laboraties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not </a:t>
            </a:r>
            <a:r>
              <a:rPr lang="de-DE" dirty="0" err="1"/>
              <a:t>suffiecient</a:t>
            </a:r>
            <a:r>
              <a:rPr lang="de-DE" dirty="0"/>
              <a:t> </a:t>
            </a:r>
            <a:r>
              <a:rPr lang="de-DE" dirty="0" err="1"/>
              <a:t>equipment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.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E83158E-43FD-2441-8143-3A9186FAE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7694"/>
            <a:ext cx="3145708" cy="227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6B8E3BC8-C03E-3944-BC42-94767966B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649800"/>
          </a:xfrm>
        </p:spPr>
        <p:txBody>
          <a:bodyPr/>
          <a:lstStyle/>
          <a:p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4. Ensuring market access opportunities for German and Russian manufacturers and engineering companies by improving mutual recognition of testing services and thereby improving market access under certain quality conditions  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DEEE7DD2-1A5F-A440-9282-DA6333941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Acceptance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EU </a:t>
            </a:r>
            <a:r>
              <a:rPr lang="de-DE" dirty="0" err="1"/>
              <a:t>documentation</a:t>
            </a:r>
            <a:r>
              <a:rPr lang="de-DE" dirty="0"/>
              <a:t>                        (Manual=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Passport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Posspibility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accreditation</a:t>
            </a:r>
            <a:r>
              <a:rPr lang="de-DE" dirty="0"/>
              <a:t> </a:t>
            </a:r>
            <a:r>
              <a:rPr lang="de-DE" dirty="0" err="1"/>
              <a:t>conform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TR CU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expert </a:t>
            </a:r>
            <a:r>
              <a:rPr lang="de-DE" dirty="0" err="1"/>
              <a:t>personnel</a:t>
            </a:r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312E4F4-7B86-E142-ADF3-93B155BBE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7654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355726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3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483518"/>
            <a:ext cx="7128792" cy="32385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Work Schedule </a:t>
            </a: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|</a:t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</a:t>
            </a:r>
            <a:endParaRPr lang="de-DE" altLang="de-DE" sz="1800" dirty="0"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276949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239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539552" y="483518"/>
            <a:ext cx="7128792" cy="32385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 Position Paper</a:t>
            </a:r>
            <a: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| </a:t>
            </a:r>
            <a:br>
              <a:rPr lang="en-GB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Key interests of working group members: </a:t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20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20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Technical Regulation of the EAEU versus national requirements RF</a:t>
            </a:r>
            <a:b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Technical Compliance in the RF </a:t>
            </a:r>
            <a:b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Understanding of the licensing process of institutes / third parties</a:t>
            </a:r>
            <a:b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600" dirty="0" smtClean="0">
                <a:latin typeface="Calibri" panose="020F0502020204030204" pitchFamily="34" charset="0"/>
                <a:ea typeface="ＭＳ Ｐゴシック" charset="0"/>
                <a:cs typeface="Candara" charset="0"/>
              </a:rPr>
              <a:t>Mutual </a:t>
            </a:r>
            <a:r>
              <a:rPr lang="en-GB" sz="16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improvement market access for German and Russian manufacturer/engineering companies</a:t>
            </a: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endParaRPr lang="de-DE" altLang="de-DE" sz="1800" dirty="0">
              <a:latin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r="10264" b="2831"/>
          <a:stretch/>
        </p:blipFill>
        <p:spPr bwMode="auto">
          <a:xfrm>
            <a:off x="6389304" y="3140400"/>
            <a:ext cx="1942822" cy="114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160480" y="1851670"/>
            <a:ext cx="6732000" cy="324000"/>
          </a:xfrm>
        </p:spPr>
        <p:txBody>
          <a:bodyPr/>
          <a:lstStyle/>
          <a:p>
            <a:r>
              <a:rPr lang="de-DE" dirty="0"/>
              <a:t> </a:t>
            </a:r>
            <a:r>
              <a:rPr lang="en-US" dirty="0"/>
              <a:t>Thank you very much for your attention!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Dr. Thomas Krause (thomas.krause@alpha-consulting.eu)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t-Ausschuss">
      <a:dk1>
        <a:srgbClr val="143968"/>
      </a:dk1>
      <a:lt1>
        <a:sysClr val="window" lastClr="FFFFFF"/>
      </a:lt1>
      <a:dk2>
        <a:srgbClr val="3F537D"/>
      </a:dk2>
      <a:lt2>
        <a:srgbClr val="B8B8B8"/>
      </a:lt2>
      <a:accent1>
        <a:srgbClr val="D02320"/>
      </a:accent1>
      <a:accent2>
        <a:srgbClr val="F1AB1F"/>
      </a:accent2>
      <a:accent3>
        <a:srgbClr val="262F74"/>
      </a:accent3>
      <a:accent4>
        <a:srgbClr val="9289B4"/>
      </a:accent4>
      <a:accent5>
        <a:srgbClr val="744F3D"/>
      </a:accent5>
      <a:accent6>
        <a:srgbClr val="B43D27"/>
      </a:accent6>
      <a:hlink>
        <a:srgbClr val="3F537D"/>
      </a:hlink>
      <a:folHlink>
        <a:srgbClr val="3F537D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</Words>
  <Application>Microsoft Office PowerPoint</Application>
  <PresentationFormat>Bildschirmpräsentation (16:9)</PresentationFormat>
  <Paragraphs>57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 Work Group: Machinery &amp; Equipment    </vt:lpstr>
      <vt:lpstr> Objectives defined by the German working group |   </vt:lpstr>
      <vt:lpstr>1. Optimization of the most important Technical Regulations for machines and plants </vt:lpstr>
      <vt:lpstr>2. Mutual understanding about the requirements of the technical regulation  </vt:lpstr>
      <vt:lpstr>3. Mutual recognition of test protocols in the case of compliance with certain quality criteria (to be determined)  </vt:lpstr>
      <vt:lpstr>4. Ensuring market access opportunities for German and Russian manufacturers and engineering companies by improving mutual recognition of testing services and thereby improving market access under certain quality conditions   </vt:lpstr>
      <vt:lpstr> Work Schedule |     </vt:lpstr>
      <vt:lpstr> Position Paper|   Key interests of working group members:    Technical Regulation of the EAEU versus national requirements RF  Technical Compliance in the RF   Understanding of the licensing process of institutes / third parties  Mutual improvement market access for German and Russian manufacturer/engineering companies     </vt:lpstr>
      <vt:lpstr> Thank you very much for your attention!  Dr. Thomas Krause (thomas.krause@alpha-consulting.eu) 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Ost-Ausschuss – Osteuropaverein der Deutschen Wirtschaft e.V.</dc:creator>
  <cp:lastModifiedBy>Oppermann, Benjamin (SMS group GmbH)</cp:lastModifiedBy>
  <cp:revision>208</cp:revision>
  <cp:lastPrinted>2018-06-19T13:02:39Z</cp:lastPrinted>
  <dcterms:created xsi:type="dcterms:W3CDTF">2016-06-06T23:09:55Z</dcterms:created>
  <dcterms:modified xsi:type="dcterms:W3CDTF">2019-03-12T11:47:18Z</dcterms:modified>
</cp:coreProperties>
</file>