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 showSpecialPlsOnTitleSld="0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994" r:id="rId3"/>
    <p:sldId id="995" r:id="rId4"/>
    <p:sldId id="996" r:id="rId5"/>
    <p:sldId id="997" r:id="rId6"/>
  </p:sldIdLst>
  <p:sldSz cx="12198350" cy="6858000"/>
  <p:notesSz cx="6668770" cy="9926320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MS PGothic" panose="020B0600070205080204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MS PGothic" panose="020B0600070205080204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MS PGothic" panose="020B0600070205080204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MS PGothic" panose="020B0600070205080204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MS PGothic" panose="020B060007020508020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MS PGothic" panose="020B060007020508020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MS PGothic" panose="020B060007020508020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MS PGothic" panose="020B060007020508020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MS PGothic" panose="020B060007020508020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lf Rammig" initials="R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93"/>
    <a:srgbClr val="EDEDE7"/>
    <a:srgbClr val="005374"/>
    <a:srgbClr val="005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8" autoAdjust="0"/>
    <p:restoredTop sz="93333" autoAdjust="0"/>
  </p:normalViewPr>
  <p:slideViewPr>
    <p:cSldViewPr snapToGrid="0" showGuides="1">
      <p:cViewPr>
        <p:scale>
          <a:sx n="96" d="100"/>
          <a:sy n="96" d="100"/>
        </p:scale>
        <p:origin x="-1092" y="-282"/>
      </p:cViewPr>
      <p:guideLst>
        <p:guide orient="horz" pos="3884"/>
        <p:guide orient="horz" pos="618"/>
        <p:guide orient="horz" pos="2432"/>
        <p:guide orient="horz" pos="2341"/>
        <p:guide orient="horz" pos="890"/>
        <p:guide orient="horz" pos="210"/>
        <p:guide orient="horz" pos="1117"/>
        <p:guide orient="horz" pos="3658"/>
        <p:guide pos="395"/>
        <p:guide pos="3842"/>
        <p:guide pos="3933"/>
        <p:guide pos="7380"/>
        <p:guide pos="5566"/>
        <p:guide pos="2663"/>
        <p:guide pos="2753"/>
        <p:guide pos="6382"/>
      </p:guideLst>
    </p:cSldViewPr>
  </p:slideViewPr>
  <p:outlineViewPr>
    <p:cViewPr>
      <p:scale>
        <a:sx n="33" d="100"/>
        <a:sy n="33" d="100"/>
      </p:scale>
      <p:origin x="0" y="12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9" d="100"/>
          <a:sy n="89" d="100"/>
        </p:scale>
        <p:origin x="-3246" y="-11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6669088" cy="677481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</a:ln>
          <a:effectLst/>
        </p:spPr>
        <p:txBody>
          <a:bodyPr wrap="none" lIns="87545" tIns="43772" rIns="87545" bIns="43772" anchor="ctr"/>
          <a:lstStyle/>
          <a:p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689" cy="535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42222" tIns="142222" rIns="142222" bIns="142222" numCol="1" anchor="t" anchorCtr="0" compatLnSpc="1"/>
          <a:lstStyle>
            <a:lvl1pPr defTabSz="902335">
              <a:spcBef>
                <a:spcPct val="0"/>
              </a:spcBef>
              <a:defRPr sz="11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16400" y="0"/>
            <a:ext cx="3052688" cy="535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42222" tIns="142222" rIns="142222" bIns="142222" numCol="1" anchor="t" anchorCtr="0" compatLnSpc="1"/>
          <a:lstStyle>
            <a:lvl1pPr algn="r" defTabSz="902335">
              <a:spcBef>
                <a:spcPct val="0"/>
              </a:spcBef>
              <a:defRPr sz="11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0812"/>
            <a:ext cx="3052689" cy="535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42222" tIns="142222" rIns="142222" bIns="142222" numCol="1" anchor="b" anchorCtr="0" compatLnSpc="1"/>
          <a:lstStyle>
            <a:lvl1pPr defTabSz="902335">
              <a:spcBef>
                <a:spcPct val="0"/>
              </a:spcBef>
              <a:defRPr sz="11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16400" y="9390812"/>
            <a:ext cx="3052688" cy="535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42222" tIns="142222" rIns="142222" bIns="142222" numCol="1" anchor="b" anchorCtr="0" compatLnSpc="1"/>
          <a:lstStyle>
            <a:lvl1pPr algn="r" defTabSz="902335">
              <a:spcBef>
                <a:spcPct val="0"/>
              </a:spcBef>
              <a:defRPr sz="11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>
                <a:latin typeface="Arial" panose="020B0604020202020204" pitchFamily="34" charset="0"/>
              </a:rPr>
              <a:t>Handout </a:t>
            </a:r>
            <a:fld id="{BFC713D8-7968-482B-A79F-9C586FE5053A}" type="slidenum">
              <a:rPr lang="de-DE" dirty="0" smtClean="0">
                <a:latin typeface="Arial" panose="020B0604020202020204" pitchFamily="34" charset="0"/>
              </a:rPr>
            </a:fld>
            <a:endParaRPr lang="de-DE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689" cy="535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42222" tIns="142222" rIns="142222" bIns="142222" numCol="1" anchor="t" anchorCtr="0" compatLnSpc="1"/>
          <a:lstStyle>
            <a:lvl1pPr defTabSz="902335">
              <a:spcBef>
                <a:spcPct val="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16401" y="0"/>
            <a:ext cx="3051197" cy="535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42222" tIns="142222" rIns="142222" bIns="142222" numCol="1" anchor="t" anchorCtr="0" compatLnSpc="1"/>
          <a:lstStyle>
            <a:lvl1pPr algn="r" defTabSz="902335">
              <a:spcBef>
                <a:spcPct val="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400" y="744538"/>
            <a:ext cx="66198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23695" y="4677699"/>
            <a:ext cx="6221698" cy="44282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de-DE" dirty="0"/>
              <a:t>Textmasterformate durch Klicken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  <a:endParaRPr lang="de-DE" dirty="0"/>
          </a:p>
          <a:p>
            <a:pPr lvl="3"/>
            <a:r>
              <a:rPr lang="de-DE" dirty="0"/>
              <a:t>Vierte Ebene</a:t>
            </a:r>
            <a:endParaRPr lang="de-DE" dirty="0"/>
          </a:p>
          <a:p>
            <a:pPr lvl="4"/>
            <a:r>
              <a:rPr lang="de-DE" dirty="0"/>
              <a:t>Fünfte Ebene</a:t>
            </a:r>
            <a:endParaRPr lang="de-DE" dirty="0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0812"/>
            <a:ext cx="3052689" cy="5342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42222" tIns="142222" rIns="142222" bIns="142222" numCol="1" anchor="b" anchorCtr="0" compatLnSpc="1"/>
          <a:lstStyle>
            <a:lvl1pPr defTabSz="902335">
              <a:spcBef>
                <a:spcPct val="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16401" y="9390812"/>
            <a:ext cx="3051197" cy="5342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42222" tIns="142222" rIns="142222" bIns="142222" numCol="1" anchor="b" anchorCtr="0" compatLnSpc="1"/>
          <a:lstStyle>
            <a:lvl1pPr algn="r" defTabSz="902335">
              <a:spcBef>
                <a:spcPct val="0"/>
              </a:spcBef>
              <a:defRPr sz="11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>
                <a:latin typeface="Arial" panose="020B0604020202020204" pitchFamily="34" charset="0"/>
              </a:rPr>
              <a:t>Notes </a:t>
            </a:r>
            <a:fld id="{AD141568-5488-4AC9-B82D-9F5CE1225E2A}" type="slidenum">
              <a:rPr lang="de-DE" dirty="0" smtClean="0">
                <a:latin typeface="Arial" panose="020B0604020202020204" pitchFamily="34" charset="0"/>
              </a:rPr>
            </a:fld>
            <a:endParaRPr lang="de-DE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color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0"/>
            <a:ext cx="1219835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panose="05000000000000000000" charset="0"/>
              <a:buNone/>
            </a:pPr>
            <a:endParaRPr lang="fr-FR" sz="1800" b="1" dirty="0" err="1">
              <a:solidFill>
                <a:schemeClr val="tx1"/>
              </a:solidFill>
            </a:endParaRPr>
          </a:p>
        </p:txBody>
      </p:sp>
      <p:sp>
        <p:nvSpPr>
          <p:cNvPr id="3" name="cdtRectangle 115 Id57350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 bwMode="ltGray">
          <a:xfrm>
            <a:off x="627063" y="4262400"/>
            <a:ext cx="6480000" cy="1540095"/>
          </a:xfrm>
          <a:gradFill>
            <a:gsLst>
              <a:gs pos="83000">
                <a:srgbClr val="0099B0">
                  <a:alpha val="85000"/>
                </a:srgbClr>
              </a:gs>
              <a:gs pos="50000">
                <a:srgbClr val="009999">
                  <a:alpha val="85000"/>
                </a:srgbClr>
              </a:gs>
              <a:gs pos="0">
                <a:srgbClr val="50BEBE">
                  <a:alpha val="85000"/>
                </a:srgbClr>
              </a:gs>
              <a:gs pos="100000">
                <a:srgbClr val="0099CB">
                  <a:alpha val="85000"/>
                </a:srgbClr>
              </a:gs>
            </a:gsLst>
            <a:lin ang="0" scaled="0"/>
          </a:gradFill>
        </p:spPr>
        <p:txBody>
          <a:bodyPr wrap="square" lIns="216000" tIns="90000" rIns="216000" bIns="216000" anchor="b" anchorCtr="0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4" name="cdtText Box 101 Id1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dirty="0">
              <a:solidFill>
                <a:srgbClr val="990000"/>
              </a:solidFill>
            </a:endParaRPr>
          </a:p>
        </p:txBody>
      </p:sp>
      <p:sp>
        <p:nvSpPr>
          <p:cNvPr id="8" name="Textplatzhalter 57343"/>
          <p:cNvSpPr>
            <a:spLocks noGrp="1"/>
          </p:cNvSpPr>
          <p:nvPr>
            <p:ph type="body" sz="quarter" idx="12" hasCustomPrompt="1"/>
          </p:nvPr>
        </p:nvSpPr>
        <p:spPr>
          <a:xfrm>
            <a:off x="627063" y="5907600"/>
            <a:ext cx="6480000" cy="324000"/>
          </a:xfrm>
          <a:solidFill>
            <a:schemeClr val="bg1">
              <a:alpha val="85000"/>
            </a:schemeClr>
          </a:solidFill>
        </p:spPr>
        <p:txBody>
          <a:bodyPr lIns="216000" tIns="90000" rIns="216000" bIns="46800"/>
          <a:lstStyle>
            <a:lvl1pPr algn="r">
              <a:lnSpc>
                <a:spcPct val="100000"/>
              </a:lnSpc>
              <a:defRPr sz="1000" b="1"/>
            </a:lvl1pPr>
            <a:lvl2pPr marL="1905" indent="0">
              <a:buNone/>
              <a:defRPr/>
            </a:lvl2pPr>
          </a:lstStyle>
          <a:p>
            <a:pPr lvl="0"/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URL</a:t>
            </a:r>
            <a:endParaRPr lang="de-DE" dirty="0"/>
          </a:p>
        </p:txBody>
      </p:sp>
      <p:sp>
        <p:nvSpPr>
          <p:cNvPr id="11" name="Textplatzhalter 57343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5907600"/>
            <a:ext cx="2340000" cy="324000"/>
          </a:xfrm>
        </p:spPr>
        <p:txBody>
          <a:bodyPr lIns="216000" tIns="90000" rIns="0" bIns="46800"/>
          <a:lstStyle>
            <a:lvl1pPr algn="l">
              <a:lnSpc>
                <a:spcPct val="100000"/>
              </a:lnSpc>
              <a:defRPr sz="1000" b="1"/>
            </a:lvl1pPr>
            <a:lvl2pPr marL="1905" indent="0">
              <a:buNone/>
              <a:defRPr/>
            </a:lvl2pPr>
          </a:lstStyle>
          <a:p>
            <a:pPr lvl="0"/>
            <a:r>
              <a:rPr lang="de-DE"/>
              <a:t>Please insert Internity note</a:t>
            </a:r>
            <a:endParaRPr lang="de-DE" dirty="0"/>
          </a:p>
        </p:txBody>
      </p:sp>
      <p:grpSp>
        <p:nvGrpSpPr>
          <p:cNvPr id="31" name="Gruppieren 30"/>
          <p:cNvGrpSpPr/>
          <p:nvPr userDrawn="1"/>
        </p:nvGrpSpPr>
        <p:grpSpPr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32" name="Gerade Verbindung 31"/>
            <p:cNvCxnSpPr/>
            <p:nvPr userDrawn="1"/>
          </p:nvCxnSpPr>
          <p:spPr bwMode="auto">
            <a:xfrm>
              <a:off x="627063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 userDrawn="1"/>
          </p:nvCxnSpPr>
          <p:spPr bwMode="auto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 userDrawn="1"/>
          </p:nvCxnSpPr>
          <p:spPr bwMode="auto">
            <a:xfrm>
              <a:off x="6242050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 userDrawn="1"/>
          </p:nvCxnSpPr>
          <p:spPr bwMode="auto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 userDrawn="1"/>
          </p:nvCxnSpPr>
          <p:spPr bwMode="auto">
            <a:xfrm>
              <a:off x="11715750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 userDrawn="1"/>
          </p:nvCxnSpPr>
          <p:spPr bwMode="auto">
            <a:xfrm>
              <a:off x="627063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 userDrawn="1"/>
          </p:nvCxnSpPr>
          <p:spPr bwMode="auto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 userDrawn="1"/>
          </p:nvCxnSpPr>
          <p:spPr bwMode="auto">
            <a:xfrm>
              <a:off x="6242050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 userDrawn="1"/>
          </p:nvCxnSpPr>
          <p:spPr bwMode="auto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 userDrawn="1"/>
          </p:nvCxnSpPr>
          <p:spPr bwMode="auto">
            <a:xfrm>
              <a:off x="11715750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Gerade Verbindung 64"/>
            <p:cNvCxnSpPr/>
            <p:nvPr userDrawn="1"/>
          </p:nvCxnSpPr>
          <p:spPr bwMode="auto">
            <a:xfrm rot="5400000">
              <a:off x="-126000" y="24288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 userDrawn="1"/>
          </p:nvCxnSpPr>
          <p:spPr bwMode="auto">
            <a:xfrm rot="5400000">
              <a:off x="-126000" y="888694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 userDrawn="1"/>
          </p:nvCxnSpPr>
          <p:spPr bwMode="auto">
            <a:xfrm rot="5400000">
              <a:off x="-126000" y="132039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 userDrawn="1"/>
          </p:nvCxnSpPr>
          <p:spPr bwMode="auto">
            <a:xfrm rot="5400000">
              <a:off x="-126000" y="3625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 userDrawn="1"/>
          </p:nvCxnSpPr>
          <p:spPr bwMode="auto">
            <a:xfrm rot="5400000">
              <a:off x="-126000" y="3767981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 userDrawn="1"/>
          </p:nvCxnSpPr>
          <p:spPr bwMode="auto">
            <a:xfrm rot="5400000">
              <a:off x="-126000" y="607203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 userDrawn="1"/>
          </p:nvCxnSpPr>
          <p:spPr bwMode="auto">
            <a:xfrm rot="5400000">
              <a:off x="-126000" y="168085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 userDrawn="1"/>
          </p:nvCxnSpPr>
          <p:spPr bwMode="auto">
            <a:xfrm rot="5400000">
              <a:off x="-126000" y="5714694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 userDrawn="1"/>
          </p:nvCxnSpPr>
          <p:spPr bwMode="auto">
            <a:xfrm rot="5400000">
              <a:off x="12322800" y="24288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 userDrawn="1"/>
          </p:nvCxnSpPr>
          <p:spPr bwMode="auto">
            <a:xfrm rot="5400000">
              <a:off x="12322800" y="888694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 userDrawn="1"/>
          </p:nvCxnSpPr>
          <p:spPr bwMode="auto">
            <a:xfrm rot="5400000">
              <a:off x="12322800" y="132039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 userDrawn="1"/>
          </p:nvCxnSpPr>
          <p:spPr bwMode="auto">
            <a:xfrm rot="5400000">
              <a:off x="12322800" y="3625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 userDrawn="1"/>
          </p:nvCxnSpPr>
          <p:spPr bwMode="auto">
            <a:xfrm rot="5400000">
              <a:off x="12322800" y="3767981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 userDrawn="1"/>
          </p:nvCxnSpPr>
          <p:spPr bwMode="auto">
            <a:xfrm rot="5400000">
              <a:off x="12322800" y="607203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 userDrawn="1"/>
          </p:nvCxnSpPr>
          <p:spPr bwMode="auto">
            <a:xfrm rot="5400000">
              <a:off x="12322800" y="168085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 userDrawn="1"/>
          </p:nvCxnSpPr>
          <p:spPr bwMode="auto">
            <a:xfrm rot="5400000">
              <a:off x="12322800" y="5714694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5" name="Grafik 2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546" y="370899"/>
            <a:ext cx="2258193" cy="81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1" name="Picture 3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480105" y="368779"/>
            <a:ext cx="833913" cy="81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 matchingName="Free Content">
  <p:cSld name="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2" y="1412875"/>
            <a:ext cx="11088687" cy="215444"/>
          </a:xfrm>
        </p:spPr>
        <p:txBody>
          <a:bodyPr wrap="square"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/>
              <a:t>Title (description of slide content), Arial 14 </a:t>
            </a:r>
            <a:r>
              <a:rPr lang="en-US" noProof="0" dirty="0" err="1"/>
              <a:t>pt</a:t>
            </a:r>
            <a:r>
              <a:rPr lang="en-US" noProof="0" dirty="0"/>
              <a:t>, maximum of 1 line</a:t>
            </a:r>
            <a:endParaRPr lang="en-US" noProof="0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2" y="1774582"/>
            <a:ext cx="11088688" cy="4032493"/>
          </a:xfr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sz="1400" kern="1400" baseline="0" smtClean="0"/>
            </a:lvl1pPr>
            <a:lvl2pPr>
              <a:defRPr lang="de-DE" sz="1400" kern="1400" smtClean="0">
                <a:cs typeface="+mn-cs"/>
              </a:defRPr>
            </a:lvl2pPr>
            <a:lvl3pPr>
              <a:defRPr lang="de-DE" sz="1400" kern="1400" smtClean="0">
                <a:cs typeface="+mn-cs"/>
              </a:defRPr>
            </a:lvl3pPr>
            <a:lvl4pPr>
              <a:defRPr lang="de-DE" sz="1400" kern="1400" smtClean="0">
                <a:cs typeface="+mn-cs"/>
              </a:defRPr>
            </a:lvl4pPr>
            <a:lvl5pPr>
              <a:defRPr lang="de-DE" sz="1400" kern="1400">
                <a:cs typeface="+mn-cs"/>
              </a:defRPr>
            </a:lvl5pPr>
          </a:lstStyle>
          <a:p>
            <a:pPr lvl="0" eaLnBrk="0" hangingPunct="0"/>
            <a:r>
              <a:rPr lang="en-US" dirty="0"/>
              <a:t>Note: Increase indent level to start bullet list/</a:t>
            </a:r>
            <a:r>
              <a:rPr lang="en-US" dirty="0" err="1"/>
              <a:t>Vergrößern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die </a:t>
            </a:r>
            <a:r>
              <a:rPr lang="en-US" dirty="0" err="1"/>
              <a:t>Einzugsebene</a:t>
            </a:r>
            <a:r>
              <a:rPr lang="en-US" dirty="0"/>
              <a:t>, um Bullets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erhalten</a:t>
            </a:r>
            <a:r>
              <a:rPr lang="en-US" dirty="0"/>
              <a:t>.</a:t>
            </a:r>
            <a:endParaRPr lang="en-US" dirty="0"/>
          </a:p>
          <a:p>
            <a:pPr marL="179705" lvl="1" indent="-179705" eaLnBrk="0" hangingPunct="0">
              <a:buClr>
                <a:schemeClr val="accent1"/>
              </a:buClr>
            </a:pPr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marL="358775" lvl="2" eaLnBrk="0" hangingPunct="0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marL="538480" lvl="3" eaLnBrk="0" hangingPunct="0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marL="717550" lvl="4" eaLnBrk="0" hangingPunct="0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3.emf"/><Relationship Id="rId36" Type="http://schemas.openxmlformats.org/officeDocument/2006/relationships/theme" Target="../theme/theme1.xml"/><Relationship Id="rId35" Type="http://schemas.openxmlformats.org/officeDocument/2006/relationships/vmlDrawing" Target="../drawings/vmlDrawing1.vml"/><Relationship Id="rId34" Type="http://schemas.openxmlformats.org/officeDocument/2006/relationships/image" Target="../media/image2.png"/><Relationship Id="rId33" Type="http://schemas.openxmlformats.org/officeDocument/2006/relationships/image" Target="../media/image1.png"/><Relationship Id="rId32" Type="http://schemas.openxmlformats.org/officeDocument/2006/relationships/tags" Target="../tags/tag30.xml"/><Relationship Id="rId31" Type="http://schemas.openxmlformats.org/officeDocument/2006/relationships/tags" Target="../tags/tag29.xml"/><Relationship Id="rId30" Type="http://schemas.openxmlformats.org/officeDocument/2006/relationships/tags" Target="../tags/tag28.xml"/><Relationship Id="rId3" Type="http://schemas.openxmlformats.org/officeDocument/2006/relationships/oleObject" Target="../embeddings/oleObject1.bin"/><Relationship Id="rId29" Type="http://schemas.openxmlformats.org/officeDocument/2006/relationships/tags" Target="../tags/tag27.xml"/><Relationship Id="rId28" Type="http://schemas.openxmlformats.org/officeDocument/2006/relationships/tags" Target="../tags/tag26.xml"/><Relationship Id="rId27" Type="http://schemas.openxmlformats.org/officeDocument/2006/relationships/tags" Target="../tags/tag25.xml"/><Relationship Id="rId26" Type="http://schemas.openxmlformats.org/officeDocument/2006/relationships/tags" Target="../tags/tag24.xml"/><Relationship Id="rId25" Type="http://schemas.openxmlformats.org/officeDocument/2006/relationships/tags" Target="../tags/tag23.xml"/><Relationship Id="rId24" Type="http://schemas.openxmlformats.org/officeDocument/2006/relationships/tags" Target="../tags/tag22.xml"/><Relationship Id="rId23" Type="http://schemas.openxmlformats.org/officeDocument/2006/relationships/tags" Target="../tags/tag21.xml"/><Relationship Id="rId22" Type="http://schemas.openxmlformats.org/officeDocument/2006/relationships/tags" Target="../tags/tag20.xml"/><Relationship Id="rId21" Type="http://schemas.openxmlformats.org/officeDocument/2006/relationships/tags" Target="../tags/tag19.xml"/><Relationship Id="rId20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/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Folie" r:id="rId3" imgW="8890" imgH="8890" progId="">
                  <p:embed/>
                </p:oleObj>
              </mc:Choice>
              <mc:Fallback>
                <p:oleObj name="think-cell Folie" r:id="rId3" imgW="8890" imgH="8890" progId="">
                  <p:embed/>
                  <p:pic>
                    <p:nvPicPr>
                      <p:cNvPr id="0" name="Picture 102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dtRectangle 12 Id15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gray">
          <a:xfrm>
            <a:off x="0" y="0"/>
            <a:ext cx="12198350" cy="1268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3078" name="cdtRectangle 115 Id3078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 bwMode="auto">
          <a:xfrm>
            <a:off x="0" y="0"/>
            <a:ext cx="12198350" cy="1268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626400" tIns="396000" rIns="2124000" bIns="234000" numCol="1" anchor="b" anchorCtr="0" compatLnSpc="1"/>
          <a:lstStyle/>
          <a:p>
            <a:pPr lvl="0"/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079" name="cdtRectangle 116 Id3079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627063" y="1773238"/>
            <a:ext cx="8208962" cy="4033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cxnSp>
        <p:nvCxnSpPr>
          <p:cNvPr id="3072" name="cdtMasterTags_CL1 Id3072"/>
          <p:cNvCxnSpPr/>
          <p:nvPr userDrawn="1">
            <p:custDataLst>
              <p:tags r:id="rId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" name="cdtMasterTags_CL2 Id3073"/>
          <p:cNvCxnSpPr/>
          <p:nvPr userDrawn="1">
            <p:custDataLst>
              <p:tags r:id="rId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" name="cdtMasterTags_CL3 Id3074"/>
          <p:cNvCxnSpPr/>
          <p:nvPr userDrawn="1">
            <p:custDataLst>
              <p:tags r:id="rId1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" name="cdtMasterTags_CL4 Id3075"/>
          <p:cNvCxnSpPr/>
          <p:nvPr userDrawn="1">
            <p:custDataLst>
              <p:tags r:id="rId1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" name="cdtMasterTags_CL5 Id3076"/>
          <p:cNvCxnSpPr/>
          <p:nvPr userDrawn="1">
            <p:custDataLst>
              <p:tags r:id="rId1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" name="cdtMasterTags_CL6 Id3077"/>
          <p:cNvCxnSpPr/>
          <p:nvPr userDrawn="1">
            <p:custDataLst>
              <p:tags r:id="rId1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" name="cdtMasterTags_CL7 Id3080"/>
          <p:cNvCxnSpPr/>
          <p:nvPr userDrawn="1">
            <p:custDataLst>
              <p:tags r:id="rId1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1" name="cdtMasterTags_CL8 Id3081"/>
          <p:cNvCxnSpPr/>
          <p:nvPr userDrawn="1">
            <p:custDataLst>
              <p:tags r:id="rId1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2" name="cdtMasterTags_CL9 Id3082"/>
          <p:cNvCxnSpPr/>
          <p:nvPr userDrawn="1">
            <p:custDataLst>
              <p:tags r:id="rId1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3" name="cdtMasterTags_CL10 Id3083"/>
          <p:cNvCxnSpPr/>
          <p:nvPr userDrawn="1">
            <p:custDataLst>
              <p:tags r:id="rId1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cdtMasterTags_CL11 Id3084"/>
          <p:cNvCxnSpPr/>
          <p:nvPr userDrawn="1">
            <p:custDataLst>
              <p:tags r:id="rId1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5" name="cdtMasterTags_CL12 Id3085"/>
          <p:cNvCxnSpPr/>
          <p:nvPr userDrawn="1">
            <p:custDataLst>
              <p:tags r:id="rId1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6" name="cdtMasterTags_CL13 Id3086"/>
          <p:cNvCxnSpPr/>
          <p:nvPr userDrawn="1">
            <p:custDataLst>
              <p:tags r:id="rId2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7" name="cdtMasterTags_CL14 Id3087"/>
          <p:cNvCxnSpPr/>
          <p:nvPr userDrawn="1">
            <p:custDataLst>
              <p:tags r:id="rId2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cdtMasterTags_CL15 Id3088"/>
          <p:cNvCxnSpPr/>
          <p:nvPr userDrawn="1">
            <p:custDataLst>
              <p:tags r:id="rId2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9" name="cdtMasterTags_CL16 Id3089"/>
          <p:cNvCxnSpPr/>
          <p:nvPr userDrawn="1">
            <p:custDataLst>
              <p:tags r:id="rId2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0" name="cdtMasterTags_CL17 Id3090"/>
          <p:cNvCxnSpPr/>
          <p:nvPr userDrawn="1">
            <p:custDataLst>
              <p:tags r:id="rId2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1" name="cdtMasterTags_CL18 Id3091"/>
          <p:cNvCxnSpPr/>
          <p:nvPr userDrawn="1">
            <p:custDataLst>
              <p:tags r:id="rId2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cdtMasterTags_CL19 Id3092"/>
          <p:cNvCxnSpPr/>
          <p:nvPr userDrawn="1">
            <p:custDataLst>
              <p:tags r:id="rId2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3" name="cdtMasterTags_CL20 Id3093"/>
          <p:cNvCxnSpPr/>
          <p:nvPr userDrawn="1">
            <p:custDataLst>
              <p:tags r:id="rId2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4" name="cdtMasterTags_CL21 Id3094"/>
          <p:cNvCxnSpPr/>
          <p:nvPr userDrawn="1">
            <p:custDataLst>
              <p:tags r:id="rId2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5" name="cdtMasterTags_CL22 Id3095"/>
          <p:cNvCxnSpPr/>
          <p:nvPr userDrawn="1">
            <p:custDataLst>
              <p:tags r:id="rId2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6" name="cdtMasterTags"/>
          <p:cNvCxnSpPr/>
          <p:nvPr userDrawn="1">
            <p:custDataLst>
              <p:tags r:id="rId3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cdtTextBox 12 Id17"/>
          <p:cNvSpPr txBox="1"/>
          <p:nvPr userDrawn="1">
            <p:custDataLst>
              <p:tags r:id="rId31"/>
            </p:custDataLst>
          </p:nvPr>
        </p:nvSpPr>
        <p:spPr>
          <a:xfrm>
            <a:off x="0" y="6597650"/>
            <a:ext cx="3932230" cy="260350"/>
          </a:xfrm>
          <a:prstGeom prst="rect">
            <a:avLst/>
          </a:prstGeom>
          <a:noFill/>
        </p:spPr>
        <p:txBody>
          <a:bodyPr wrap="square" lIns="1908000" tIns="0" rIns="0" bIns="11520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de-DE" sz="1000" noProof="0" dirty="0">
              <a:solidFill>
                <a:srgbClr val="000000"/>
              </a:solidFill>
            </a:endParaRPr>
          </a:p>
        </p:txBody>
      </p:sp>
      <p:sp>
        <p:nvSpPr>
          <p:cNvPr id="65" name="cdtTextBox 11 Id18"/>
          <p:cNvSpPr txBox="1"/>
          <p:nvPr userDrawn="1">
            <p:custDataLst>
              <p:tags r:id="rId32"/>
            </p:custDataLst>
          </p:nvPr>
        </p:nvSpPr>
        <p:spPr>
          <a:xfrm>
            <a:off x="0" y="6597650"/>
            <a:ext cx="11723571" cy="260350"/>
          </a:xfrm>
          <a:prstGeom prst="rect">
            <a:avLst/>
          </a:prstGeom>
          <a:noFill/>
        </p:spPr>
        <p:txBody>
          <a:bodyPr wrap="square" lIns="626400" tIns="0" rIns="0" bIns="115200" rtlCol="0" anchor="t" anchorCtr="0"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65995" algn="l"/>
              </a:tabLst>
              <a:defRPr/>
            </a:pPr>
            <a:r>
              <a:rPr lang="de-DE" sz="1000" noProof="0" dirty="0" smtClean="0">
                <a:solidFill>
                  <a:srgbClr val="000000"/>
                </a:solidFill>
              </a:rPr>
              <a:t>Page </a:t>
            </a:r>
            <a:fld id="{91E7552C-A157-4A4F-8E99-698C0325FC94}" type="slidenum">
              <a:rPr lang="de-DE" sz="1000" noProof="0" dirty="0" smtClean="0">
                <a:solidFill>
                  <a:srgbClr val="000000"/>
                </a:solidFill>
              </a:rPr>
            </a:fld>
            <a:r>
              <a:rPr lang="de-DE" sz="1000" noProof="0" dirty="0" smtClean="0">
                <a:solidFill>
                  <a:srgbClr val="000000"/>
                </a:solidFill>
              </a:rPr>
              <a:t>	</a:t>
            </a:r>
            <a:endParaRPr lang="en-US" sz="1000" b="1" noProof="0" dirty="0" smtClean="0">
              <a:solidFill>
                <a:srgbClr val="879BAA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de-DE" sz="1000" noProof="0" dirty="0">
              <a:solidFill>
                <a:srgbClr val="000000"/>
              </a:solidFill>
            </a:endParaRPr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-216000" y="-216000"/>
            <a:ext cx="12628800" cy="7290000"/>
            <a:chOff x="-216000" y="-216000"/>
            <a:chExt cx="12628800" cy="7290000"/>
          </a:xfrm>
        </p:grpSpPr>
        <p:cxnSp>
          <p:nvCxnSpPr>
            <p:cNvPr id="3" name="Gerade Verbindung 2"/>
            <p:cNvCxnSpPr/>
            <p:nvPr userDrawn="1"/>
          </p:nvCxnSpPr>
          <p:spPr bwMode="auto">
            <a:xfrm>
              <a:off x="627063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 userDrawn="1"/>
          </p:nvCxnSpPr>
          <p:spPr bwMode="auto">
            <a:xfrm>
              <a:off x="6099175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 userDrawn="1"/>
          </p:nvCxnSpPr>
          <p:spPr bwMode="auto">
            <a:xfrm>
              <a:off x="6242050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 userDrawn="1"/>
          </p:nvCxnSpPr>
          <p:spPr bwMode="auto">
            <a:xfrm>
              <a:off x="8835479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 userDrawn="1"/>
          </p:nvCxnSpPr>
          <p:spPr bwMode="auto">
            <a:xfrm>
              <a:off x="11715750" y="-216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 userDrawn="1"/>
          </p:nvCxnSpPr>
          <p:spPr bwMode="auto">
            <a:xfrm>
              <a:off x="627063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 userDrawn="1"/>
          </p:nvCxnSpPr>
          <p:spPr bwMode="auto">
            <a:xfrm>
              <a:off x="6099175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 userDrawn="1"/>
          </p:nvCxnSpPr>
          <p:spPr bwMode="auto">
            <a:xfrm>
              <a:off x="6242050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 userDrawn="1"/>
          </p:nvCxnSpPr>
          <p:spPr bwMode="auto">
            <a:xfrm>
              <a:off x="8835479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 userDrawn="1"/>
          </p:nvCxnSpPr>
          <p:spPr bwMode="auto">
            <a:xfrm>
              <a:off x="11715750" y="68940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 userDrawn="1"/>
          </p:nvCxnSpPr>
          <p:spPr bwMode="auto">
            <a:xfrm rot="5400000">
              <a:off x="-126000" y="24288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 userDrawn="1"/>
          </p:nvCxnSpPr>
          <p:spPr bwMode="auto">
            <a:xfrm rot="5400000">
              <a:off x="-126000" y="888694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 userDrawn="1"/>
          </p:nvCxnSpPr>
          <p:spPr bwMode="auto">
            <a:xfrm rot="5400000">
              <a:off x="-126000" y="132039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 userDrawn="1"/>
          </p:nvCxnSpPr>
          <p:spPr bwMode="auto">
            <a:xfrm rot="5400000">
              <a:off x="-126000" y="3625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 Verbindung 60"/>
            <p:cNvCxnSpPr/>
            <p:nvPr userDrawn="1"/>
          </p:nvCxnSpPr>
          <p:spPr bwMode="auto">
            <a:xfrm rot="5400000">
              <a:off x="-126000" y="3767981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 userDrawn="1"/>
          </p:nvCxnSpPr>
          <p:spPr bwMode="auto">
            <a:xfrm rot="5400000">
              <a:off x="-126000" y="607203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 userDrawn="1"/>
          </p:nvCxnSpPr>
          <p:spPr bwMode="auto">
            <a:xfrm rot="5400000">
              <a:off x="-126000" y="168085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 userDrawn="1"/>
          </p:nvCxnSpPr>
          <p:spPr bwMode="auto">
            <a:xfrm rot="5400000">
              <a:off x="-126000" y="5714694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 userDrawn="1"/>
          </p:nvCxnSpPr>
          <p:spPr bwMode="auto">
            <a:xfrm rot="5400000">
              <a:off x="12322800" y="24288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Gerade Verbindung 69"/>
            <p:cNvCxnSpPr/>
            <p:nvPr userDrawn="1"/>
          </p:nvCxnSpPr>
          <p:spPr bwMode="auto">
            <a:xfrm rot="5400000">
              <a:off x="12322800" y="888694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 userDrawn="1"/>
          </p:nvCxnSpPr>
          <p:spPr bwMode="auto">
            <a:xfrm rot="5400000">
              <a:off x="12322800" y="1320395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 userDrawn="1"/>
          </p:nvCxnSpPr>
          <p:spPr bwMode="auto">
            <a:xfrm rot="5400000">
              <a:off x="12322800" y="3625200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 userDrawn="1"/>
          </p:nvCxnSpPr>
          <p:spPr bwMode="auto">
            <a:xfrm rot="5400000">
              <a:off x="12322800" y="3767981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Gerade Verbindung 73"/>
            <p:cNvCxnSpPr/>
            <p:nvPr userDrawn="1"/>
          </p:nvCxnSpPr>
          <p:spPr bwMode="auto">
            <a:xfrm rot="5400000">
              <a:off x="12322800" y="6072038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Gerade Verbindung 74"/>
            <p:cNvCxnSpPr/>
            <p:nvPr userDrawn="1"/>
          </p:nvCxnSpPr>
          <p:spPr bwMode="auto">
            <a:xfrm rot="5400000">
              <a:off x="12322800" y="1680857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Gerade Verbindung 75"/>
            <p:cNvCxnSpPr/>
            <p:nvPr userDrawn="1"/>
          </p:nvCxnSpPr>
          <p:spPr bwMode="auto">
            <a:xfrm rot="5400000">
              <a:off x="12322800" y="5714694"/>
              <a:ext cx="0" cy="180000"/>
            </a:xfrm>
            <a:prstGeom prst="line">
              <a:avLst/>
            </a:prstGeom>
            <a:solidFill>
              <a:schemeClr val="tx2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63" name="Grafik 2"/>
          <p:cNvPicPr/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546" y="230227"/>
            <a:ext cx="2258193" cy="81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Picture 3"/>
          <p:cNvPicPr>
            <a:picLocks noChangeAspect="1" noChangeArrowheads="1"/>
          </p:cNvPicPr>
          <p:nvPr userDrawn="1"/>
        </p:nvPicPr>
        <p:blipFill>
          <a:blip r:embed="rId34"/>
          <a:srcRect/>
          <a:stretch>
            <a:fillRect/>
          </a:stretch>
        </p:blipFill>
        <p:spPr bwMode="auto">
          <a:xfrm>
            <a:off x="8480105" y="228107"/>
            <a:ext cx="833913" cy="81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dk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MS PGothic" panose="020B0600070205080204" charset="-128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MS PGothic" panose="020B0600070205080204" charset="-128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MS PGothic" panose="020B0600070205080204" charset="-128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MS PGothic" panose="020B060007020508020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ヒラギノ角ゴ Pro W3" charset="0"/>
        </a:defRPr>
      </a:lvl9pPr>
    </p:titleStyle>
    <p:bodyStyle>
      <a:lvl1pPr marL="0" indent="0" algn="l" rtl="0" fontAlgn="base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79705" indent="-177800" algn="l" rtl="0" fontAlgn="base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8775" indent="-177800" algn="l" rtl="0" fontAlgn="base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38480" indent="-177800" algn="l" rtl="0" fontAlgn="base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Char char="•"/>
        <a:defRPr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17550" indent="-177800" algn="l" rtl="0" fontAlgn="base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Char char="•"/>
        <a:defRPr sz="14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221105" indent="-1892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panose="05000000000000000000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1678305" indent="-1892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panose="05000000000000000000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2135505" indent="-1892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panose="05000000000000000000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2592705" indent="-18923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panose="05000000000000000000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WG2, </a:t>
            </a:r>
            <a:r>
              <a:rPr lang="en-GB" dirty="0" smtClean="0"/>
              <a:t>WG3, WG4</a:t>
            </a:r>
            <a:br>
              <a:rPr lang="en-GB" dirty="0" smtClean="0"/>
            </a:br>
            <a:r>
              <a:rPr lang="en-GB" dirty="0" smtClean="0"/>
              <a:t>Russian experts</a:t>
            </a:r>
            <a:endParaRPr lang="en-GB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6347" y="1314464"/>
          <a:ext cx="10714381" cy="5202446"/>
        </p:xfrm>
        <a:graphic>
          <a:graphicData uri="http://schemas.openxmlformats.org/drawingml/2006/table">
            <a:tbl>
              <a:tblPr/>
              <a:tblGrid>
                <a:gridCol w="497389"/>
                <a:gridCol w="2856577"/>
                <a:gridCol w="5087292"/>
                <a:gridCol w="818214"/>
                <a:gridCol w="742918"/>
                <a:gridCol w="711991"/>
              </a:tblGrid>
              <a:tr h="185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№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Expert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Company, Universities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WG</a:t>
                      </a:r>
                      <a:r>
                        <a:rPr lang="ru-RU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2.3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WG</a:t>
                      </a:r>
                      <a:r>
                        <a:rPr lang="ru-RU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3.1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WG</a:t>
                      </a:r>
                      <a:r>
                        <a:rPr lang="ru-RU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4.3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Prof. 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Boris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Pozdneev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+7 (915) 245-59-91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bmp@stankin.ru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ADIME</a:t>
                      </a:r>
                      <a:r>
                        <a:rPr lang="en-US" sz="1200" b="1" baseline="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– 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Association “Digital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Iinnovations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in Mechanical</a:t>
                      </a:r>
                      <a:r>
                        <a:rPr lang="en-US" sz="1200" b="1" baseline="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Engineering”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ru-RU" sz="1600" b="1" dirty="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097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2.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Denis Pavlov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Rosatom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5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</a:t>
                      </a:r>
                      <a:r>
                        <a:rPr lang="ru-RU" sz="120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Alexey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Kislov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+7 (916) 678-67-84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akislov@1c.ru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Company “1C”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US" sz="1600" b="1" dirty="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5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4.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Evgeny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Bahin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+7 (916) 171-13-80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bahin@ascon.ru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Company</a:t>
                      </a:r>
                      <a:r>
                        <a:rPr lang="ru-RU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«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ASCON</a:t>
                      </a:r>
                      <a:r>
                        <a:rPr lang="ru-RU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»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US" sz="1600" b="1" dirty="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5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5.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Sergey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Garbuk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+7 (917) 520-68-30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garbuk@list.ru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University “Higher School of Economics”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US" sz="1600" b="1" dirty="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5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6.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Prof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.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Andrey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Kutin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+7 (916) 682-91-77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aa.kutin@stankin.ru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University “MSUT “STANKIN”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US" sz="1600" b="1" dirty="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5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7.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Dr.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Pavel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Ovchinnikov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+7 (916) 697-13-96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okoff@yandex.ru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Institute of Information</a:t>
                      </a:r>
                      <a:r>
                        <a:rPr lang="en-US" sz="1200" b="1" baseline="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Systems, 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“MSUT “STANKIN”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US" sz="1600" b="1" dirty="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en-US" sz="1600" b="1" dirty="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5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8.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Prof.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Alexey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Tolok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+7 (916) 538-16-23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atol</a:t>
                      </a: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@</a:t>
                      </a:r>
                      <a:r>
                        <a:rPr lang="en-US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ipu</a:t>
                      </a: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r>
                        <a:rPr lang="en-US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ru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Institute of Control Sciences of Russian Academic of Science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0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9.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Dr.</a:t>
                      </a:r>
                      <a:r>
                        <a:rPr lang="en-US" sz="1200" b="0" baseline="0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Maxim </a:t>
                      </a: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Sutyagin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+7 (916) 546-11-48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</a:t>
                      </a: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r>
                        <a:rPr lang="en-US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Sutiagin</a:t>
                      </a: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@</a:t>
                      </a:r>
                      <a:r>
                        <a:rPr lang="en-US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institute</a:t>
                      </a: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r>
                        <a:rPr lang="en-US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gazprom</a:t>
                      </a:r>
                      <a:r>
                        <a:rPr lang="ru-RU" sz="1200" dirty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.</a:t>
                      </a:r>
                      <a:r>
                        <a:rPr lang="en-US" sz="1200" dirty="0" err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ru</a:t>
                      </a:r>
                      <a:endParaRPr lang="ru-RU" sz="9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Gazprom</a:t>
                      </a:r>
                      <a:r>
                        <a:rPr lang="en-US" sz="12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Corporate Institute</a:t>
                      </a:r>
                      <a:endParaRPr lang="ru-RU" sz="9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ru-RU" sz="1600" b="1" dirty="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+</a:t>
                      </a:r>
                      <a:endParaRPr lang="ru-RU" sz="1050" b="1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-</a:t>
                      </a:r>
                      <a:endParaRPr lang="ru-RU" sz="1600" b="1" dirty="0">
                        <a:latin typeface="Times New Roman" panose="020206030504050203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59028" marR="59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WG 2.3 Machine-building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/ </a:t>
            </a:r>
            <a:r>
              <a:rPr lang="en-US" dirty="0" smtClean="0">
                <a:solidFill>
                  <a:schemeClr val="tx1"/>
                </a:solidFill>
              </a:rPr>
              <a:t>Suggestions for scope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50" y="1411218"/>
            <a:ext cx="10992680" cy="496956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1148080" lvl="1" indent="-34290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Determination of priority branches of mechanical engineering (machine tool and press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building, automotive, power engineering, transport engineering, aircraft engineering,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missile technology, chemical engineering, agricultural engineering, etc.)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ru-RU" sz="2000" dirty="0" smtClean="0">
                <a:solidFill>
                  <a:schemeClr val="tx1"/>
                </a:solidFill>
              </a:rPr>
              <a:t>2. </a:t>
            </a:r>
            <a:r>
              <a:rPr lang="ru-RU" sz="2000" dirty="0" smtClean="0">
                <a:solidFill>
                  <a:schemeClr val="tx1"/>
                </a:solidFill>
              </a:rPr>
              <a:t>Definition of standards for the presentation of digital models of production facilities,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materials, technologies, equipment, automation equipment and production sites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for interoperability in industry 4.0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ru-RU" sz="2000" dirty="0" smtClean="0">
                <a:solidFill>
                  <a:schemeClr val="tx1"/>
                </a:solidFill>
              </a:rPr>
              <a:t>3. </a:t>
            </a:r>
            <a:r>
              <a:rPr lang="ru-RU" sz="2000" dirty="0" smtClean="0">
                <a:solidFill>
                  <a:schemeClr val="tx1"/>
                </a:solidFill>
              </a:rPr>
              <a:t>Definition of IT standards for digital interaction between suppliers and consumers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engineering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ru-RU" sz="2000" dirty="0" smtClean="0">
                <a:solidFill>
                  <a:schemeClr val="tx1"/>
                </a:solidFill>
              </a:rPr>
              <a:t>4. </a:t>
            </a:r>
            <a:r>
              <a:rPr lang="ru-RU" sz="2000" dirty="0" smtClean="0">
                <a:solidFill>
                  <a:schemeClr val="tx1"/>
                </a:solidFill>
              </a:rPr>
              <a:t>Harmonization of approaches in the field of digital engineering and conformity  </a:t>
            </a:r>
            <a:r>
              <a:rPr lang="en-US" altLang="ru-RU" sz="2000" dirty="0" smtClean="0">
                <a:solidFill>
                  <a:schemeClr val="tx1"/>
                </a:solidFill>
              </a:rPr>
              <a:t>of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518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technological equipment and machinery production facilities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1148080" lvl="1" indent="-342900" algn="just">
              <a:lnSpc>
                <a:spcPct val="110000"/>
              </a:lnSpc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800100" lvl="1" indent="-342900" algn="l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pPr marL="805180" indent="-805180">
              <a:spcAft>
                <a:spcPts val="1200"/>
              </a:spcAft>
            </a:pPr>
            <a:r>
              <a:rPr lang="en-GB" sz="1800" dirty="0" smtClean="0">
                <a:solidFill>
                  <a:schemeClr val="tx2"/>
                </a:solidFill>
              </a:rPr>
              <a:t>WG </a:t>
            </a:r>
            <a:r>
              <a:rPr lang="ru-RU" sz="1800" dirty="0" smtClean="0">
                <a:solidFill>
                  <a:schemeClr val="tx2"/>
                </a:solidFill>
              </a:rPr>
              <a:t>3</a:t>
            </a:r>
            <a:r>
              <a:rPr lang="en-GB" sz="1800" dirty="0" smtClean="0">
                <a:solidFill>
                  <a:schemeClr val="tx2"/>
                </a:solidFill>
              </a:rPr>
              <a:t>.</a:t>
            </a:r>
            <a:r>
              <a:rPr lang="ru-RU" sz="1800" dirty="0" smtClean="0">
                <a:solidFill>
                  <a:schemeClr val="tx2"/>
                </a:solidFill>
              </a:rPr>
              <a:t>1</a:t>
            </a:r>
            <a:r>
              <a:rPr lang="en-GB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Architectural Frameworks and </a:t>
            </a:r>
            <a:r>
              <a:rPr lang="en-US" sz="1800" dirty="0" err="1" smtClean="0">
                <a:solidFill>
                  <a:schemeClr val="tx2"/>
                </a:solidFill>
              </a:rPr>
              <a:t>Interoperabilty</a:t>
            </a:r>
            <a:r>
              <a:rPr lang="en-US" sz="1800" dirty="0" smtClean="0">
                <a:solidFill>
                  <a:schemeClr val="tx2"/>
                </a:solidFill>
              </a:rPr>
              <a:t> in IoT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/ </a:t>
            </a:r>
            <a:br>
              <a:rPr lang="en-GB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Suggestions by Subject</a:t>
            </a:r>
            <a:r>
              <a:rPr lang="ru-RU" sz="1800" dirty="0" smtClean="0">
                <a:solidFill>
                  <a:schemeClr val="tx1"/>
                </a:solidFill>
              </a:rPr>
              <a:t> / 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955" y="1331843"/>
            <a:ext cx="10992680" cy="496956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1143000" lvl="1" indent="-342900" algn="l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The definition of an architectural framework for digital transformation in the IoT and IIoT, </a:t>
            </a:r>
            <a:endParaRPr lang="ru-RU" dirty="0" smtClean="0">
              <a:solidFill>
                <a:schemeClr val="tx1"/>
              </a:solidFill>
            </a:endParaRPr>
          </a:p>
          <a:p>
            <a:pPr marL="800100" lvl="1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definition of standard  </a:t>
            </a:r>
            <a:r>
              <a:rPr lang="en-US" altLang="ru-RU" dirty="0" smtClean="0">
                <a:solidFill>
                  <a:schemeClr val="tx1"/>
                </a:solidFill>
              </a:rPr>
              <a:t>for </a:t>
            </a:r>
            <a:r>
              <a:rPr lang="ru-RU" dirty="0" smtClean="0">
                <a:solidFill>
                  <a:schemeClr val="tx1"/>
                </a:solidFill>
              </a:rPr>
              <a:t>architecture and reference models</a:t>
            </a:r>
            <a:endParaRPr lang="ru-RU" dirty="0" smtClean="0">
              <a:solidFill>
                <a:schemeClr val="tx1"/>
              </a:solidFill>
            </a:endParaRPr>
          </a:p>
          <a:p>
            <a:pPr marL="1143000" lvl="1" indent="-342900" algn="l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800100" lvl="1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ru-RU" dirty="0" smtClean="0">
                <a:solidFill>
                  <a:schemeClr val="tx1"/>
                </a:solidFill>
              </a:rPr>
              <a:t>2. </a:t>
            </a:r>
            <a:r>
              <a:rPr lang="ru-RU" dirty="0" smtClean="0">
                <a:solidFill>
                  <a:schemeClr val="tx1"/>
                </a:solidFill>
              </a:rPr>
              <a:t>Definition of basic principles and standards of interoperability (organizational, </a:t>
            </a:r>
            <a:endParaRPr lang="ru-RU" dirty="0" smtClean="0">
              <a:solidFill>
                <a:schemeClr val="tx1"/>
              </a:solidFill>
            </a:endParaRPr>
          </a:p>
          <a:p>
            <a:pPr marL="800100" lvl="1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 semantic, technical) in IoT and IIoT</a:t>
            </a:r>
            <a:endParaRPr lang="ru-RU" dirty="0" smtClean="0">
              <a:solidFill>
                <a:schemeClr val="tx1"/>
              </a:solidFill>
            </a:endParaRPr>
          </a:p>
          <a:p>
            <a:pPr marL="1143000" lvl="1" indent="-342900" algn="l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800100" lvl="1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ru-RU" dirty="0" smtClean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</a:rPr>
              <a:t>Establishing </a:t>
            </a:r>
            <a:r>
              <a:rPr lang="en-US" altLang="ru-RU" dirty="0" smtClean="0">
                <a:solidFill>
                  <a:schemeClr val="tx1"/>
                </a:solidFill>
              </a:rPr>
              <a:t>of</a:t>
            </a:r>
            <a:r>
              <a:rPr lang="ru-RU" dirty="0" smtClean="0">
                <a:solidFill>
                  <a:schemeClr val="tx1"/>
                </a:solidFill>
              </a:rPr>
              <a:t> basic principles and requirements for internal and external interoperability</a:t>
            </a:r>
            <a:endParaRPr lang="ru-RU" dirty="0" smtClean="0">
              <a:solidFill>
                <a:schemeClr val="tx1"/>
              </a:solidFill>
            </a:endParaRPr>
          </a:p>
          <a:p>
            <a:pPr marL="800100" lvl="1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control systems in IoT and IIoT</a:t>
            </a:r>
            <a:endParaRPr lang="ru-RU" dirty="0" smtClean="0">
              <a:solidFill>
                <a:schemeClr val="tx1"/>
              </a:solidFill>
            </a:endParaRPr>
          </a:p>
          <a:p>
            <a:pPr marL="790575" lvl="1" indent="-342900" algn="l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47675" lvl="1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pPr marL="805180" indent="-805180">
              <a:spcAft>
                <a:spcPts val="1200"/>
              </a:spcAft>
            </a:pPr>
            <a:r>
              <a:rPr lang="en-GB" sz="1800" dirty="0" smtClean="0">
                <a:solidFill>
                  <a:schemeClr val="tx2"/>
                </a:solidFill>
              </a:rPr>
              <a:t>WG </a:t>
            </a:r>
            <a:r>
              <a:rPr lang="ru-RU" sz="1800" dirty="0" smtClean="0">
                <a:solidFill>
                  <a:schemeClr val="tx2"/>
                </a:solidFill>
              </a:rPr>
              <a:t>4.3</a:t>
            </a:r>
            <a:r>
              <a:rPr lang="en-GB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Intelligent Manufacturing, Smart Factory </a:t>
            </a:r>
            <a:r>
              <a:rPr lang="en-GB" sz="1800" dirty="0" smtClean="0">
                <a:solidFill>
                  <a:schemeClr val="tx2"/>
                </a:solidFill>
              </a:rPr>
              <a:t>/ </a:t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Suggestions for topic for discussion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955" y="1331843"/>
            <a:ext cx="10992680" cy="496956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800100" lvl="1" indent="5080" algn="l">
              <a:lnSpc>
                <a:spcPct val="110000"/>
              </a:lnSpc>
              <a:spcBef>
                <a:spcPts val="0"/>
              </a:spcBef>
            </a:pPr>
            <a:r>
              <a:rPr lang="en-US" altLang="ru-RU" dirty="0" smtClean="0">
                <a:solidFill>
                  <a:schemeClr val="tx1"/>
                </a:solidFill>
              </a:rPr>
              <a:t>1. </a:t>
            </a:r>
            <a:r>
              <a:rPr lang="ru-RU" sz="2000" dirty="0" smtClean="0">
                <a:solidFill>
                  <a:schemeClr val="tx1"/>
                </a:solidFill>
              </a:rPr>
              <a:t>Development of a Glossary (basic concepts, terms and definitions in the field of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0100" lvl="1" indent="5080" algn="l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Intelligent Manufacturing and Smart Factories in Industry 4.0</a:t>
            </a:r>
            <a:r>
              <a:rPr lang="en-US" altLang="ru-RU" sz="2000" dirty="0" smtClean="0">
                <a:solidFill>
                  <a:schemeClr val="tx1"/>
                </a:solidFill>
              </a:rPr>
              <a:t>)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0100" lvl="1" indent="5080" algn="l">
              <a:lnSpc>
                <a:spcPct val="110000"/>
              </a:lnSpc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800100" lvl="1" indent="5080" algn="l">
              <a:lnSpc>
                <a:spcPct val="110000"/>
              </a:lnSpc>
              <a:spcBef>
                <a:spcPts val="0"/>
              </a:spcBef>
            </a:pPr>
            <a:r>
              <a:rPr lang="en-US" altLang="ru-RU" sz="2000" dirty="0" smtClean="0">
                <a:solidFill>
                  <a:schemeClr val="tx1"/>
                </a:solidFill>
              </a:rPr>
              <a:t>2. </a:t>
            </a:r>
            <a:r>
              <a:rPr lang="ru-RU" sz="2000" dirty="0" smtClean="0">
                <a:solidFill>
                  <a:schemeClr val="tx1"/>
                </a:solidFill>
              </a:rPr>
              <a:t>The definition of the architecture and requirements for the creation and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0100" lvl="1" indent="5080" algn="l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interaction of Intellectual Industries in Industry 4.0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0100" lvl="1" indent="5080" algn="l">
              <a:lnSpc>
                <a:spcPct val="110000"/>
              </a:lnSpc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800100" lvl="1" indent="5080" algn="l">
              <a:lnSpc>
                <a:spcPct val="110000"/>
              </a:lnSpc>
              <a:spcBef>
                <a:spcPts val="0"/>
              </a:spcBef>
            </a:pPr>
            <a:r>
              <a:rPr lang="en-US" altLang="ru-RU" sz="2000" dirty="0" smtClean="0">
                <a:solidFill>
                  <a:schemeClr val="tx1"/>
                </a:solidFill>
              </a:rPr>
              <a:t>3. </a:t>
            </a:r>
            <a:r>
              <a:rPr lang="ru-RU" sz="2000" dirty="0" smtClean="0">
                <a:solidFill>
                  <a:schemeClr val="tx1"/>
                </a:solidFill>
              </a:rPr>
              <a:t>Definition of architecture and requirements for creation and interaction of Smart Factories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0100" lvl="1" indent="5080" algn="l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in Industry 4.0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800100" lvl="1" indent="-352425" algn="l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	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TARGETSHAPE_NEW" val="3"/>
  <p:tag name="CDT_PROT" val="4"/>
  <p:tag name="CDT_PROT_TOP" val="235,2668"/>
  <p:tag name="CDT_PROT_LEFT" val="26,62496"/>
  <p:tag name="CDT_PROT_WIDTH" val="933,8749"/>
  <p:tag name="CDT_PROT_HEIGHT" val="99,70441"/>
  <p:tag name="CDT_DELETE_ONEVENT_NEWPRES" val="False"/>
</p:tagLst>
</file>

<file path=ppt/tags/tag10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326,75-960,5"/>
  <p:tag name="CDT_MASTERSHAPE2" val="57350:326,7-26,62504-68,50504-933,8749"/>
  <p:tag name="CDT_MASTERSHAPE3" val="57351:295,7487-26,62504-30,95134-933,8749"/>
  <p:tag name="CDT_MASTERSHAPE4" val="6:0-480,25-0,1250394-0,1250394"/>
  <p:tag name="CDT_MASTERSHAPE5" val="8:0-809,1249-63,37504-113,375"/>
</p:tagLst>
</file>

<file path=ppt/tags/tag11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406,5005-960,5"/>
  <p:tag name="CDT_MASTERSHAPE2" val="57350:337,575-26,62504-68,50504-933,8749"/>
  <p:tag name="CDT_MASTERSHAPE3" val="57351:406,08-26,62504-30,95134-933,8749"/>
  <p:tag name="CDT_MASTERSHAPE4" val="6:0-480,25-0,1250394-0,1250394"/>
  <p:tag name="CDT_MASTERSHAPE5" val="9:0-809,1249-63,37504-113,375"/>
</p:tagLst>
</file>

<file path=ppt/tags/tag12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5:111,25-366,85-374,25-593,65"/>
  <p:tag name="CDT_MASTERSHAPE2" val="13:111,25-366,8501-374,25-593,6499"/>
  <p:tag name="CDT_MASTERSHAPE3" val="2:0-0-99,87504-960,5"/>
  <p:tag name="CDT_MASTERSHAPE4" val="11:111,25-0-374,25-355,51"/>
</p:tagLst>
</file>

<file path=ppt/tags/tag13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13:111,25-49,37504-374,25-306,1349"/>
  <p:tag name="CDT_MASTERSHAPE3" val="5:111,25-366,85-374,25-593,65"/>
</p:tagLst>
</file>

<file path=ppt/tags/tag14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</p:tagLst>
</file>

<file path=ppt/tags/tag15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</p:tagLst>
</file>

<file path=ppt/tags/tag16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</p:tagLst>
</file>

<file path=ppt/tags/tag17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430,875"/>
  <p:tag name="CDT_MASTERSHAPE3" val="4:111,25-491,625-374,25-430,875"/>
</p:tagLst>
</file>

<file path=ppt/tags/tag18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</p:tagLst>
</file>

<file path=ppt/tags/tag19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83,5"/>
  <p:tag name="CDT_MASTERSHAPE3" val="13:111,25-344,125-374,25-283,4646"/>
  <p:tag name="CDT_MASTERSHAPE4" val="12:111,25-639,0355-374,25-283,4646"/>
</p:tagLst>
</file>

<file path=ppt/tags/tag2.xml><?xml version="1.0" encoding="utf-8"?>
<p:tagLst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20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430,875"/>
  <p:tag name="CDT_MASTERSHAPE3" val="4:111,25-491,625-181,375-430,875"/>
  <p:tag name="CDT_MASTERSHAPE4" val="5:304-49,37504-181,5-430,875"/>
  <p:tag name="CDT_MASTERSHAPE5" val="6:304-491,625-181,5-430,875"/>
</p:tagLst>
</file>

<file path=ppt/tags/tag21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5:111,25-820,4528-374,25-102,0472"/>
</p:tagLst>
</file>

<file path=ppt/tags/tag22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  <p:tag name="CDT_MASTERSHAPE3" val="5:111,25-820,4528-374,25-102,0472"/>
</p:tagLst>
</file>

<file path=ppt/tags/tag23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  <p:tag name="CDT_MASTERSHAPE3" val="6:111,25-820,4528-374,25-102,0472"/>
</p:tagLst>
</file>

<file path=ppt/tags/tag24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317,4803"/>
  <p:tag name="CDT_MASTERSHAPE3" val="13:111,25-378,2697-374,25-317,4803"/>
  <p:tag name="CDT_MASTERSHAPE4" val="6:111,25-820,4528-374,25-102,0472"/>
</p:tagLst>
</file>

<file path=ppt/tags/tag25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04,0945"/>
  <p:tag name="CDT_MASTERSHAPE3" val="13:111,25-264,7559-374,25-215,4941"/>
  <p:tag name="CDT_MASTERSHAPE4" val="12:111,25-491,625-374,25-204,125"/>
  <p:tag name="CDT_MASTERSHAPE5" val="7:111,25-820,4528-374,25-102,0472"/>
</p:tagLst>
</file>

<file path=ppt/tags/tag26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  <p:tag name="CDT_MASTERSHAPE4" val="6:111,25-820,4528-374,25-102,0472"/>
</p:tagLst>
</file>

<file path=ppt/tags/tag27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317,4803"/>
  <p:tag name="CDT_MASTERSHAPE3" val="13:111,25-378,2696-181,375-317,4803"/>
  <p:tag name="CDT_MASTERSHAPE4" val="12:304-49,37504-181,5-317,4803"/>
  <p:tag name="CDT_MASTERSHAPE5" val="15:304-378,2697-181,5-317,4803"/>
  <p:tag name="CDT_MASTERSHAPE6" val="10:111,25-820,4528-374,25-102,0472"/>
</p:tagLst>
</file>

<file path=ppt/tags/tag28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99,87504-960,5"/>
  <p:tag name="CDT_MASTERSHAPE2" val="3078:0-0-99,87504-960,5"/>
  <p:tag name="CDT_MASTERSHAPE3" val="3079:111,25-49,37504-374,25-646,3749"/>
  <p:tag name="CDT_MASTERSHAPE4" val="10:0-809,1142-63,50622-113,3858"/>
  <p:tag name="CDT_MASTERSHAPE5" val="16:485,5-0-34-960,5"/>
  <p:tag name="CDT_MASTERSHAPE6" val="17:519,5-0-20,5-309,6244"/>
  <p:tag name="CDT_MASTERSHAPE7" val="18:519,5-0-20,5-138,9988"/>
  <p:tag name="CDT_MASTERSHAPE8" val="19:519,5-298,2492-20,5-662,2507"/>
  <p:tag name="CDT_MASTERSHAPE9" val="20:0-480,25-0,1250394-0,1250394"/>
  <p:tag name="CDT_MASTERSHAPE10" val="3072:0-0-0-0"/>
  <p:tag name="CDT_MASTERSHAPE11" val="3073:0-0-0-0"/>
  <p:tag name="CDT_MASTERSHAPE12" val="3074:0-0-0-0"/>
  <p:tag name="CDT_MASTERSHAPE13" val="3075:0-0-0-0"/>
  <p:tag name="CDT_MASTERSHAPE14" val="3076:0-0-0-0"/>
  <p:tag name="CDT_MASTERSHAPE15" val="3077:0-0-0-0"/>
  <p:tag name="CDT_MASTERSHAPE16" val="3080:0-0-0-0"/>
  <p:tag name="CDT_MASTERSHAPE17" val="3081:0-0-0-0"/>
  <p:tag name="CDT_MASTERSHAPE18" val="3082:0-0-0-0"/>
  <p:tag name="CDT_MASTERSHAPE19" val="3083:0-0-0-0"/>
  <p:tag name="CDT_MASTERSHAPE20" val="3084:0-0-0-0"/>
  <p:tag name="CDT_MASTERSHAPE21" val="3085:0-0-0-0"/>
  <p:tag name="CDT_MASTERSHAPE22" val="3086:0-0-0-0"/>
  <p:tag name="CDT_MASTERSHAPE23" val="3087:0-0-0-0"/>
  <p:tag name="CDT_MASTERSHAPE24" val="3088:0-0-0-0"/>
  <p:tag name="CDT_MASTERSHAPE25" val="3089:0-0-0-0"/>
  <p:tag name="CDT_MASTERSHAPE26" val="3090:0-0-0-0"/>
  <p:tag name="CDT_MASTERSHAPE27" val="3091:0-0-0-0"/>
  <p:tag name="CDT_MASTERSHAPE28" val="3092:0-0-0-0"/>
  <p:tag name="CDT_MASTERSHAPE29" val="3093:0-0-0-0"/>
  <p:tag name="CDT_MASTERSHAPE30" val="3094:0-0-0-0"/>
  <p:tag name="CDT_MASTERSHAPE31" val="3095:0-0-0-0"/>
  <p:tag name="CDT_MASTERSHAPE32" val="3096:0-0-0-0"/>
</p:tagLst>
</file>

<file path=ppt/tags/tag29.xml><?xml version="1.0" encoding="utf-8"?>
<p:tagLst xmlns:p="http://schemas.openxmlformats.org/presentationml/2006/main">
  <p:tag name="CDT_AUTODIALOG" val="1"/>
  <p:tag name="CDT_FILLFIXED" val="True"/>
  <p:tag name="CDT_LINEFIXED" val="True"/>
  <p:tag name="CDT_FILLUNVISIBLE" val="True"/>
  <p:tag name="CDT_LINEUNVISIBLE" val="True"/>
  <p:tag name="CDT_EXTCOL" val="True"/>
  <p:tag name="CDT_COLTX_NEW" val="25"/>
  <p:tag name="CDT_TARGETSHAPE_NEW" val="8"/>
  <p:tag name="CDT_PROT" val="3"/>
  <p:tag name="CDT_PROT_TOP" val="519,5"/>
  <p:tag name="CDT_PROT_LEFT" val="0"/>
  <p:tag name="CDT_PROT_WIDTH" val="309,6244"/>
  <p:tag name="CDT_PROT_HEIGHT" val="20,5"/>
</p:tagLst>
</file>

<file path=ppt/tags/tag3.xml><?xml version="1.0" encoding="utf-8"?>
<p:tagLst xmlns:p="http://schemas.openxmlformats.org/presentationml/2006/main">
  <p:tag name="CDT_FILLFIXED" val="True"/>
  <p:tag name="CDT_LINEFIXED" val="True"/>
  <p:tag name="CDT_FILLUNVISIBLE" val="False"/>
  <p:tag name="CDT_LINEUNVISIBLE" val="True"/>
  <p:tag name="CDT_PROT" val="3"/>
  <p:tag name="CDT_PROT_TOP" val="0"/>
  <p:tag name="CDT_PROT_LEFT" val="0"/>
  <p:tag name="CDT_PROT_WIDTH" val="960,5"/>
  <p:tag name="CDT_PROT_HEIGHT" val="99,87504"/>
  <p:tag name="CDT_DELETE_ONEVENT_NEWPRES" val="False"/>
</p:tagLst>
</file>

<file path=ppt/tags/tag30.xml><?xml version="1.0" encoding="utf-8"?>
<p:tagLst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5"/>
  <p:tag name="CDT_TARGETSHAPE_NEW" val="7"/>
  <p:tag name="CDT_PROT" val="3"/>
  <p:tag name="CDT_PROT_TOP" val="519,5"/>
  <p:tag name="CDT_PROT_LEFT" val="0"/>
  <p:tag name="CDT_PROT_WIDTH" val="138,9988"/>
  <p:tag name="CDT_PROT_HEIGHT" val="20,5"/>
</p:tagLst>
</file>

<file path=ppt/tags/tag4.xml><?xml version="1.0" encoding="utf-8"?>
<p:tagLst xmlns:p="http://schemas.openxmlformats.org/presentationml/2006/main">
  <p:tag name="CDT_FILLFIXED" val="True"/>
  <p:tag name="CDT_LINEFIXED" val="True"/>
  <p:tag name="CDT_FILLUNVISIBLE" val="True"/>
  <p:tag name="CDT_LINEUNVISIBLE" val="True"/>
  <p:tag name="CDT_DELETE_ONEVENT_NEWPRES" val="False"/>
  <p:tag name="CDT_PROT" val="2"/>
  <p:tag name="CDT_PROT_TOP" val="0"/>
  <p:tag name="CDT_PROT_LEFT" val="0"/>
  <p:tag name="CDT_PROT_WIDTH" val="960,5"/>
  <p:tag name="CDT_PROT_HEIGHT" val="99,87504"/>
</p:tagLst>
</file>

<file path=ppt/tags/tag5.xml><?xml version="1.0" encoding="utf-8"?>
<p:tagLst xmlns:p="http://schemas.openxmlformats.org/presentationml/2006/main">
  <p:tag name="CDT_PROT" val="2"/>
  <p:tag name="CDT_PROT_TOP" val="111,25"/>
  <p:tag name="CDT_PROT_LEFT" val="49,37504"/>
  <p:tag name="CDT_PROT_WIDTH" val="646,3749"/>
  <p:tag name="CDT_PROT_HEIGHT" val="374,25"/>
</p:tagLst>
</file>

<file path=ppt/tags/tag6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326,7-960,5"/>
  <p:tag name="CDT_MASTERSHAPE2" val="11:0-0-326,7-960,5"/>
  <p:tag name="CDT_MASTERSHAPE3" val="57350:326,7-26,62496-68,50504-933,8749"/>
  <p:tag name="CDT_MASTERSHAPE4" val="57351:295,7487-26,62496-30,95134-933,8749"/>
  <p:tag name="CDT_MASTERSHAPE5" val="12:0-480,25-0,1250394-0,1250394"/>
  <p:tag name="CDT_MASTERSHAPE6" val="13:0-49,37504-76,20732-136,063"/>
  <p:tag name="CDT_MASTERSHAPE7" val="14:485,5-0-34-960,5"/>
  <p:tag name="CDT_MASTERSHAPE8" val="10:485,5-695,75-34-264,75"/>
</p:tagLst>
</file>

<file path=ppt/tags/tag7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406,08-960,5"/>
  <p:tag name="CDT_MASTERSHAPE2" val="13:0-0-406,08-960,5"/>
  <p:tag name="CDT_MASTERSHAPE3" val="57350:337,575-26,62496-68,50504-933,8749"/>
  <p:tag name="CDT_MASTERSHAPE4" val="57351:406,08-26,62496-30,95134-933,8749"/>
  <p:tag name="CDT_MASTERSHAPE5" val="11:0-480,25-0,1250394-0,1250394"/>
  <p:tag name="CDT_MASTERSHAPE6" val="14:0-49,37504-76,20732-136,063"/>
  <p:tag name="CDT_MASTERSHAPE7" val="15:485,5-0-34-960,5"/>
  <p:tag name="CDT_MASTERSHAPE8" val="12:485,5-695,75-34-264,75"/>
</p:tagLst>
</file>

<file path=ppt/tags/tag8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190,6199-26,62496-99,70441-933,8749"/>
  <p:tag name="CDT_MASTERSHAPE4" val="11:0-480,25-0,1250394-0,1250394"/>
  <p:tag name="CDT_MASTERSHAPE5" val="12:0-49,37504-76,20732-136,063"/>
  <p:tag name="CDT_MASTERSHAPE6" val="15:485,5-0-34-960,5"/>
  <p:tag name="CDT_MASTERSHAPE7" val="57351:190,62-26,62504-30,95134-933,8749"/>
  <p:tag name="CDT_MASTERSHAPE8" val="13:485,5-695,75-34-264,75"/>
</p:tagLst>
</file>

<file path=ppt/tags/tag9.xml><?xml version="1.0" encoding="utf-8"?>
<p:tagLst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235,2668-26,62496-99,70441-933,8749"/>
  <p:tag name="CDT_MASTERSHAPE4" val="11:0-480,25-0,1250394-0,1250394"/>
  <p:tag name="CDT_MASTERSHAPE5" val="13:0-49,37504-76,20732-136,063"/>
  <p:tag name="CDT_MASTERSHAPE6" val="15:485,5-0-34-960,5"/>
  <p:tag name="CDT_MASTERSHAPE7" val="57351:304-26,62504-30,95134-933,8749"/>
  <p:tag name="CDT_MASTERSHAPE8" val="12:485,5-695,75-34-264,75"/>
</p:tagLst>
</file>

<file path=ppt/theme/theme1.xml><?xml version="1.0" encoding="utf-8"?>
<a:theme xmlns:a="http://schemas.openxmlformats.org/drawingml/2006/main" name="Siemens 2016 – 16:9">
  <a:themeElements>
    <a:clrScheme name="Benutzerdefiniert 7">
      <a:dk1>
        <a:srgbClr val="000000"/>
      </a:dk1>
      <a:lt1>
        <a:srgbClr val="FFFFFF"/>
      </a:lt1>
      <a:dk2>
        <a:srgbClr val="000000"/>
      </a:dk2>
      <a:lt2>
        <a:srgbClr val="ADBECB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5F87"/>
      </a:accent5>
      <a:accent6>
        <a:srgbClr val="647D2D"/>
      </a:accent6>
      <a:hlink>
        <a:srgbClr val="005F87"/>
      </a:hlink>
      <a:folHlink>
        <a:srgbClr val="641946"/>
      </a:folHlink>
    </a:clrScheme>
    <a:fontScheme name="Siem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</a:spPr>
      <a:bodyPr wrap="square" lIns="108000" tIns="54000" rIns="108000" bIns="54000" numCol="1" spcCol="72000" rtlCol="0" anchor="ctr">
        <a:noAutofit/>
      </a:bodyPr>
      <a:lstStyle>
        <a:defPPr algn="ctr">
          <a:lnSpc>
            <a:spcPct val="110000"/>
          </a:lnSpc>
          <a:spcBef>
            <a:spcPct val="0"/>
          </a:spcBef>
          <a:buFont typeface="Wingdings" panose="05000000000000000000" charset="0"/>
          <a:buNone/>
          <a:defRPr sz="1800" b="1" dirty="0" err="1" smtClean="0">
            <a:solidFill>
              <a:schemeClr val="tx1"/>
            </a:solidFill>
          </a:defRPr>
        </a:defPPr>
      </a:lstStyle>
    </a:spDef>
    <a:lnDef>
      <a:spPr bwMode="auto"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10000"/>
          </a:lnSpc>
          <a:spcBef>
            <a:spcPts val="0"/>
          </a:spcBef>
          <a:defRPr sz="1400" dirty="0" err="1" smtClean="0">
            <a:solidFill>
              <a:schemeClr val="tx1"/>
            </a:solidFill>
          </a:defRPr>
        </a:defPPr>
      </a:lstStyle>
    </a:txDef>
  </a:objectDefaults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5F87"/>
    </a:custClr>
    <a:custClr name="Siemens Accent Blue light">
      <a:srgbClr val="50BED7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6487"/>
    </a:custClr>
    <a:custClr name="Siemens Accent Blue light">
      <a:srgbClr val="55A0B9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6487"/>
    </a:custClr>
    <a:custClr name="Siemens Accent Blue light">
      <a:srgbClr val="55A0B9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2546</Words>
  <Application>WPS Presentation</Application>
  <PresentationFormat>Произвольный</PresentationFormat>
  <Paragraphs>181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4</vt:i4>
      </vt:variant>
    </vt:vector>
  </HeadingPairs>
  <TitlesOfParts>
    <vt:vector size="18" baseType="lpstr">
      <vt:lpstr>Arial</vt:lpstr>
      <vt:lpstr>SimSun</vt:lpstr>
      <vt:lpstr>Wingdings</vt:lpstr>
      <vt:lpstr>MS PGothic</vt:lpstr>
      <vt:lpstr>Wingdings</vt:lpstr>
      <vt:lpstr>ヒラギノ角ゴ Pro W3</vt:lpstr>
      <vt:lpstr>Siemens Sans</vt:lpstr>
      <vt:lpstr>Times New Roman</vt:lpstr>
      <vt:lpstr>Calibri</vt:lpstr>
      <vt:lpstr>Microsoft YaHei</vt:lpstr>
      <vt:lpstr/>
      <vt:lpstr>Arial Unicode MS</vt:lpstr>
      <vt:lpstr>Segoe Print</vt:lpstr>
      <vt:lpstr>Siemens 2016 – 16:9</vt:lpstr>
      <vt:lpstr>WG2, WG3, WG4 Russian experts</vt:lpstr>
      <vt:lpstr>WG 2.3 Machine-building / Машиностроение Suggestions by Subject / Предложения по тематике</vt:lpstr>
      <vt:lpstr>WG 3.1 Architectural Frameworks and Interoperabilty in IoT /  Архитектурная основа и интероперабельность IoT Suggestions by Subject / Предложения по тематике</vt:lpstr>
      <vt:lpstr>WG 4.3 Intelligent Manufacturing, Smart Factory /  Интеллектуальные Производства, Умные Фабрики Suggestions by Subject / Предложения по тематике</vt:lpstr>
    </vt:vector>
  </TitlesOfParts>
  <Company>SIEMENS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Cybersecurity: scenarios product-related regulation</dc:title>
  <dc:creator>Stadler / CT TIM RSQ</dc:creator>
  <cp:lastModifiedBy>Дарья Мичурина</cp:lastModifiedBy>
  <cp:revision>546</cp:revision>
  <cp:lastPrinted>2018-07-25T06:51:00Z</cp:lastPrinted>
  <dcterms:created xsi:type="dcterms:W3CDTF">2006-04-07T10:01:00Z</dcterms:created>
  <dcterms:modified xsi:type="dcterms:W3CDTF">2019-03-11T21:52:34Z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Deutsch</vt:lpwstr>
  </property>
  <property fmtid="{D5CDD505-2E9C-101B-9397-08002B2CF9AE}" pid="3" name="Release date">
    <vt:lpwstr>January 2016</vt:lpwstr>
  </property>
  <property fmtid="{D5CDD505-2E9C-101B-9397-08002B2CF9AE}" pid="4" name="Office version">
    <vt:lpwstr>2007/2010</vt:lpwstr>
  </property>
  <property fmtid="{D5CDD505-2E9C-101B-9397-08002B2CF9AE}" pid="5" name="Release version">
    <vt:lpwstr>1.0</vt:lpwstr>
  </property>
  <property fmtid="{D5CDD505-2E9C-101B-9397-08002B2CF9AE}" pid="6" name="ArticulateGUID">
    <vt:lpwstr>144AFB27-EB3C-4BF4-843A-3AC39403D726</vt:lpwstr>
  </property>
  <property fmtid="{D5CDD505-2E9C-101B-9397-08002B2CF9AE}" pid="7" name="ArticulatePath">
    <vt:lpwstr>SIE_PPT_2010_16x9_ENG_v1-0</vt:lpwstr>
  </property>
  <property fmtid="{D5CDD505-2E9C-101B-9397-08002B2CF9AE}" pid="8" name="_NewReviewCycle">
    <vt:lpwstr/>
  </property>
  <property fmtid="{D5CDD505-2E9C-101B-9397-08002B2CF9AE}" pid="9" name="ContentTypeId">
    <vt:lpwstr>0x010100C1FA45D80649F24DB996C808C4916828</vt:lpwstr>
  </property>
  <property fmtid="{D5CDD505-2E9C-101B-9397-08002B2CF9AE}" pid="10" name="_AdHocReviewCycleID">
    <vt:i4>1729090162</vt:i4>
  </property>
  <property fmtid="{D5CDD505-2E9C-101B-9397-08002B2CF9AE}" pid="11" name="_EmailSubject">
    <vt:lpwstr>RSPP-BDI/OA Project: Slides for tomorrow 2019-01-22</vt:lpwstr>
  </property>
  <property fmtid="{D5CDD505-2E9C-101B-9397-08002B2CF9AE}" pid="12" name="_AuthorEmail">
    <vt:lpwstr>markus.reigl@siemens.com</vt:lpwstr>
  </property>
  <property fmtid="{D5CDD505-2E9C-101B-9397-08002B2CF9AE}" pid="13" name="_AuthorEmailDisplayName">
    <vt:lpwstr>Reigl, Markus (CT TIM RSQ)</vt:lpwstr>
  </property>
  <property fmtid="{D5CDD505-2E9C-101B-9397-08002B2CF9AE}" pid="14" name="Document Confidentiality">
    <vt:lpwstr>Restricted</vt:lpwstr>
  </property>
  <property fmtid="{D5CDD505-2E9C-101B-9397-08002B2CF9AE}" pid="15" name="sodocoClasLang">
    <vt:lpwstr>Frei verwendbar</vt:lpwstr>
  </property>
  <property fmtid="{D5CDD505-2E9C-101B-9397-08002B2CF9AE}" pid="16" name="sodocoClasLangId">
    <vt:i4>0</vt:i4>
  </property>
  <property fmtid="{D5CDD505-2E9C-101B-9397-08002B2CF9AE}" pid="17" name="sodocoClasId">
    <vt:i4>0</vt:i4>
  </property>
  <property fmtid="{D5CDD505-2E9C-101B-9397-08002B2CF9AE}" pid="18" name="_PreviousAdHocReviewCycleID">
    <vt:i4>207885842</vt:i4>
  </property>
  <property fmtid="{D5CDD505-2E9C-101B-9397-08002B2CF9AE}" pid="19" name="KSOProductBuildVer">
    <vt:lpwstr>1033-10.2.0.5832</vt:lpwstr>
  </property>
</Properties>
</file>