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71" r:id="rId1"/>
    <p:sldMasterId id="2147484166" r:id="rId2"/>
    <p:sldMasterId id="2147483673" r:id="rId3"/>
  </p:sldMasterIdLst>
  <p:notesMasterIdLst>
    <p:notesMasterId r:id="rId10"/>
  </p:notesMasterIdLst>
  <p:handoutMasterIdLst>
    <p:handoutMasterId r:id="rId11"/>
  </p:handoutMasterIdLst>
  <p:sldIdLst>
    <p:sldId id="299" r:id="rId4"/>
    <p:sldId id="392" r:id="rId5"/>
    <p:sldId id="398" r:id="rId6"/>
    <p:sldId id="399" r:id="rId7"/>
    <p:sldId id="383" r:id="rId8"/>
    <p:sldId id="396" r:id="rId9"/>
  </p:sldIdLst>
  <p:sldSz cx="9144000" cy="6858000" type="screen4x3"/>
  <p:notesSz cx="6858000" cy="9947275"/>
  <p:embeddedFontLs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7" userDrawn="1">
          <p15:clr>
            <a:srgbClr val="A4A3A4"/>
          </p15:clr>
        </p15:guide>
        <p15:guide id="2" pos="2156" userDrawn="1">
          <p15:clr>
            <a:srgbClr val="A4A3A4"/>
          </p15:clr>
        </p15:guide>
        <p15:guide id="3" orient="horz" pos="3135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D52B1E"/>
    <a:srgbClr val="D8D8D8"/>
    <a:srgbClr val="0065BD"/>
    <a:srgbClr val="BF271B"/>
    <a:srgbClr val="AC2318"/>
    <a:srgbClr val="CC3300"/>
    <a:srgbClr val="009B48"/>
    <a:srgbClr val="FED1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0" autoAdjust="0"/>
    <p:restoredTop sz="95385" autoAdjust="0"/>
  </p:normalViewPr>
  <p:slideViewPr>
    <p:cSldViewPr snapToGrid="0"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3954" y="-84"/>
      </p:cViewPr>
      <p:guideLst>
        <p:guide orient="horz" pos="3117"/>
        <p:guide orient="horz" pos="3135"/>
        <p:guide pos="2156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F626B-DE27-43BD-B3E4-A2008E24FFC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27BAB9-B3E8-477F-94E8-68AF09DC962C}" type="pres">
      <dgm:prSet presAssocID="{12DF626B-DE27-43BD-B3E4-A2008E24F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A035643-1B76-448C-8454-E662DF92CF27}" type="presOf" srcId="{12DF626B-DE27-43BD-B3E4-A2008E24FFCF}" destId="{C827BAB9-B3E8-477F-94E8-68AF09DC962C}" srcOrd="0" destOrd="0" presId="urn:microsoft.com/office/officeart/2005/8/layout/process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F626B-DE27-43BD-B3E4-A2008E24FFC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27BAB9-B3E8-477F-94E8-68AF09DC962C}" type="pres">
      <dgm:prSet presAssocID="{12DF626B-DE27-43BD-B3E4-A2008E24F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3683E-A1B7-406C-B3DD-16ADF9B5121C}" type="presOf" srcId="{12DF626B-DE27-43BD-B3E4-A2008E24FFCF}" destId="{C827BAB9-B3E8-477F-94E8-68AF09DC96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DF626B-DE27-43BD-B3E4-A2008E24FFC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27BAB9-B3E8-477F-94E8-68AF09DC962C}" type="pres">
      <dgm:prSet presAssocID="{12DF626B-DE27-43BD-B3E4-A2008E24F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5FD55-6DB7-4AC6-A201-D9EE29174E6B}" type="presOf" srcId="{12DF626B-DE27-43BD-B3E4-A2008E24FFCF}" destId="{C827BAB9-B3E8-477F-94E8-68AF09DC96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F626B-DE27-43BD-B3E4-A2008E24FFC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27BAB9-B3E8-477F-94E8-68AF09DC962C}" type="pres">
      <dgm:prSet presAssocID="{12DF626B-DE27-43BD-B3E4-A2008E24F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580C8-935E-48F6-9582-B13481AE0C97}" type="presOf" srcId="{12DF626B-DE27-43BD-B3E4-A2008E24FFCF}" destId="{C827BAB9-B3E8-477F-94E8-68AF09DC962C}" srcOrd="0" destOrd="0" presId="urn:microsoft.com/office/officeart/2005/8/layout/process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F626B-DE27-43BD-B3E4-A2008E24FFCF}" type="doc">
      <dgm:prSet loTypeId="urn:microsoft.com/office/officeart/2005/8/layout/process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827BAB9-B3E8-477F-94E8-68AF09DC962C}" type="pres">
      <dgm:prSet presAssocID="{12DF626B-DE27-43BD-B3E4-A2008E24F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75AD14D-EFE3-4621-A9FB-EC35D2CA9A2E}" type="presOf" srcId="{12DF626B-DE27-43BD-B3E4-A2008E24FFCF}" destId="{C827BAB9-B3E8-477F-94E8-68AF09DC96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2CAE28-F000-44D0-8E15-0E0CDA861AC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4" y="9448801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1E6532-EC84-465D-9DDD-6D92C883A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64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BF70569-1EA8-4849-8473-CA7D5B103CFE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0" tIns="46119" rIns="92240" bIns="46119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1" y="4725989"/>
            <a:ext cx="5486400" cy="4476750"/>
          </a:xfrm>
          <a:prstGeom prst="rect">
            <a:avLst/>
          </a:prstGeom>
        </p:spPr>
        <p:txBody>
          <a:bodyPr vert="horz" lIns="92240" tIns="46119" rIns="92240" bIns="46119">
            <a:normAutofit/>
          </a:bodyPr>
          <a:lstStyle>
            <a:extLst/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4" y="9448801"/>
            <a:ext cx="2971800" cy="496888"/>
          </a:xfrm>
          <a:prstGeom prst="rect">
            <a:avLst/>
          </a:prstGeom>
        </p:spPr>
        <p:txBody>
          <a:bodyPr vert="horz" lIns="92240" tIns="46119" rIns="92240" bIns="46119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AC90C6-E397-4CD6-94E7-23F37FB75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242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2ABE0-F7D8-49F1-82E3-3F01EA392868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1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2ABE0-F7D8-49F1-82E3-3F01EA392868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1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2ABE0-F7D8-49F1-82E3-3F01EA392868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1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2ABE0-F7D8-49F1-82E3-3F01EA3928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5950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02ABE0-F7D8-49F1-82E3-3F01EA392868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1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190750" y="1911350"/>
            <a:ext cx="2579688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47664" y="2996952"/>
            <a:ext cx="7272808" cy="936104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547664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6659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-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854" y="3029135"/>
            <a:ext cx="7027933" cy="44067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4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9217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90732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381642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4499992" y="1340768"/>
            <a:ext cx="417646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FontTx/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7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9552" y="1340768"/>
            <a:ext cx="8145661" cy="4982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</a:lstStyle>
          <a:p>
            <a:pPr lvl="0"/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53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4337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3513"/>
            <a:ext cx="5143500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B9DE9A9-369E-4CFF-B28E-BEF579680966}" type="slidenum">
              <a:rPr lang="ru-RU" sz="1200" smtClean="0">
                <a:solidFill>
                  <a:srgbClr val="7F7F7F"/>
                </a:solidFill>
                <a:latin typeface="+mj-lt"/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7F7F7F"/>
              </a:solidFill>
              <a:latin typeface="+mj-lt"/>
            </a:endParaRPr>
          </a:p>
        </p:txBody>
      </p:sp>
      <p:pic>
        <p:nvPicPr>
          <p:cNvPr id="205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" y="160338"/>
            <a:ext cx="5165725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0F51D89C-20DC-4F84-9A8C-CC44475304B9}" type="slidenum">
              <a:rPr lang="ru-RU" sz="1200" smtClean="0">
                <a:solidFill>
                  <a:srgbClr val="7F7F7F"/>
                </a:solidFill>
                <a:latin typeface="+mj-lt"/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7F7F7F"/>
              </a:solidFill>
              <a:latin typeface="+mj-lt"/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26" t="59528" r="18913" b="3267"/>
          <a:stretch>
            <a:fillRect/>
          </a:stretch>
        </p:blipFill>
        <p:spPr bwMode="auto">
          <a:xfrm>
            <a:off x="395288" y="6308725"/>
            <a:ext cx="22177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539750" y="1268413"/>
            <a:ext cx="83534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00050" y="2997200"/>
            <a:ext cx="8420101" cy="149490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smtClean="0">
                <a:solidFill>
                  <a:srgbClr val="FFFFFF"/>
                </a:solidFill>
              </a:rPr>
              <a:t>О РЕФОРМАХ СИСТЕМ АККРЕДИТАЦИИ </a:t>
            </a:r>
            <a:br>
              <a:rPr lang="ru-RU" altLang="ru-RU" sz="1800" dirty="0" smtClean="0">
                <a:solidFill>
                  <a:srgbClr val="FFFFFF"/>
                </a:solidFill>
              </a:rPr>
            </a:br>
            <a:r>
              <a:rPr lang="ru-RU" altLang="ru-RU" sz="1800" dirty="0" smtClean="0">
                <a:solidFill>
                  <a:srgbClr val="FFFFFF"/>
                </a:solidFill>
              </a:rPr>
              <a:t>И ТЕХНИЧЕСКОГО РЕГЛИРОВАНИЯ</a:t>
            </a:r>
            <a:r>
              <a:rPr lang="ru-RU" altLang="ru-RU" sz="1600" dirty="0" smtClean="0">
                <a:solidFill>
                  <a:srgbClr val="FFFFFF"/>
                </a:solidFill>
              </a:rPr>
              <a:t/>
            </a:r>
            <a:br>
              <a:rPr lang="ru-RU" altLang="ru-RU" sz="1600" dirty="0" smtClean="0">
                <a:solidFill>
                  <a:srgbClr val="FFFFFF"/>
                </a:solidFill>
              </a:rPr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r>
              <a:rPr lang="ru-RU" altLang="ru-RU" sz="1600" dirty="0" smtClean="0">
                <a:solidFill>
                  <a:srgbClr val="FFFFFF"/>
                </a:solidFill>
              </a:rPr>
              <a:t/>
            </a:r>
            <a:br>
              <a:rPr lang="ru-RU" altLang="ru-RU" sz="1600" dirty="0" smtClean="0">
                <a:solidFill>
                  <a:srgbClr val="FFFFFF"/>
                </a:solidFill>
              </a:rPr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7171" name="Текст 4"/>
          <p:cNvSpPr>
            <a:spLocks noGrp="1"/>
          </p:cNvSpPr>
          <p:nvPr>
            <p:ph type="body" sz="quarter" idx="10"/>
          </p:nvPr>
        </p:nvSpPr>
        <p:spPr bwMode="auto">
          <a:xfrm>
            <a:off x="896938" y="6289675"/>
            <a:ext cx="3240087" cy="2159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1400" dirty="0" smtClean="0"/>
              <a:t>Москва, 2019 г.</a:t>
            </a:r>
          </a:p>
        </p:txBody>
      </p:sp>
      <p:sp>
        <p:nvSpPr>
          <p:cNvPr id="7172" name="Дата 5"/>
          <p:cNvSpPr txBox="1">
            <a:spLocks noGrp="1"/>
          </p:cNvSpPr>
          <p:nvPr/>
        </p:nvSpPr>
        <p:spPr bwMode="auto">
          <a:xfrm>
            <a:off x="3945925" y="4893277"/>
            <a:ext cx="5120846" cy="176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  <a:t>Заместитель </a:t>
            </a:r>
            <a:b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  <a:t>Министра  </a:t>
            </a:r>
            <a:r>
              <a:rPr lang="ru-RU" altLang="ru-RU" sz="1600" b="1" dirty="0">
                <a:solidFill>
                  <a:schemeClr val="bg1"/>
                </a:solidFill>
                <a:cs typeface="Times New Roman" pitchFamily="18" charset="0"/>
              </a:rPr>
              <a:t>экономического развития </a:t>
            </a:r>
            <a: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  <a:t>Российской Федерации </a:t>
            </a:r>
            <a:endParaRPr lang="ru-RU" altLang="ru-RU" sz="16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bg1"/>
                </a:solidFill>
                <a:cs typeface="Times New Roman" pitchFamily="18" charset="0"/>
              </a:rPr>
              <a:t>С.В. Шипов</a:t>
            </a:r>
            <a:endParaRPr lang="ru-RU" altLang="ru-RU" sz="16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indent="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FFFFFF"/>
                </a:solidFill>
              </a:rPr>
              <a:t>Реформа законодательства об аккредитации в России</a:t>
            </a:r>
            <a:endParaRPr lang="ru-RU" altLang="ru-RU" sz="18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33375" y="828675"/>
          <a:ext cx="8191500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665825" y="763480"/>
            <a:ext cx="7718744" cy="19175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Принят Федеральный закон от 29.07.2018 № 262-ФЗ «О внесении изменений в Федеральный закон «Об аккредитации в национальной системе аккредитации» и отдельные законодательные акты Российской Федерации в части совершенствования порядка аккредитации»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2600" y="2854125"/>
            <a:ext cx="689423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обеспечение международного признания национальной системы аккредитации и поддержка экспорта российской продукции;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</a:rPr>
              <a:t>у</a:t>
            </a:r>
            <a:r>
              <a:rPr lang="ru-RU" sz="2400" dirty="0" smtClean="0">
                <a:solidFill>
                  <a:srgbClr val="002060"/>
                </a:solidFill>
              </a:rPr>
              <a:t>прощение процедур для добросовестного бизнеса;</a:t>
            </a:r>
          </a:p>
          <a:p>
            <a:pPr algn="just" eaLnBrk="1" hangingPunct="1"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наведение порядка на рынке услуг по подтверждению соответствия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408" y="2963334"/>
            <a:ext cx="865516" cy="8655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5408" y="4111128"/>
            <a:ext cx="865707" cy="8657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5408" y="5112813"/>
            <a:ext cx="865707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indent="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FFFFFF"/>
                </a:solidFill>
              </a:rPr>
              <a:t>Реформа законодательства об аккредитации в России</a:t>
            </a:r>
            <a:endParaRPr lang="ru-RU" altLang="ru-RU" sz="18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33375" y="828675"/>
          <a:ext cx="8191500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665825" y="763481"/>
            <a:ext cx="7718744" cy="18376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Совершенствуется порядок включения аккредитованных лиц в национальную часть Единого реестра органов по оценке соответствия ЕАЭС  и порядок проведения государственного контроля за деятельностью аккредитованных лиц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437" y="2672179"/>
            <a:ext cx="814970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н</a:t>
            </a:r>
            <a:r>
              <a:rPr lang="ru-RU" sz="2400" dirty="0" smtClean="0">
                <a:solidFill>
                  <a:srgbClr val="002060"/>
                </a:solidFill>
              </a:rPr>
              <a:t>овый порядок включения аккредитованных лиц в национальную часть Единого реестра сформирует новый пул требований к органам по сертификации и испытательным лабораториям;</a:t>
            </a:r>
          </a:p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в</a:t>
            </a:r>
            <a:r>
              <a:rPr lang="ru-RU" sz="2400" dirty="0" smtClean="0">
                <a:solidFill>
                  <a:srgbClr val="002060"/>
                </a:solidFill>
              </a:rPr>
              <a:t>недрение риск-ориентированного подхода в деятельность Росаккредитации;</a:t>
            </a:r>
          </a:p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асширение случаев приостановления и прекращения действия аккредитации аккредитованных лиц.</a:t>
            </a:r>
          </a:p>
        </p:txBody>
      </p:sp>
    </p:spTree>
    <p:extLst>
      <p:ext uri="{BB962C8B-B14F-4D97-AF65-F5344CB8AC3E}">
        <p14:creationId xmlns:p14="http://schemas.microsoft.com/office/powerpoint/2010/main" xmlns="" val="46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indent="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FFFFFF"/>
                </a:solidFill>
              </a:rPr>
              <a:t>Работа на площадке ЕАЭС</a:t>
            </a:r>
            <a:endParaRPr lang="ru-RU" altLang="ru-RU" sz="18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33375" y="828675"/>
          <a:ext cx="8191500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665825" y="763481"/>
            <a:ext cx="7718744" cy="18376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Соглашение о принципах и подходах осуществления государственного контроля (надзора) за соблюдением технических регламентов Евразийского экономического союза в указанной сфере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17333" y="3007459"/>
            <a:ext cx="55436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18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Приостановление или прекращение действия (признание недействительным) документов об оценке соответствия осуществляется органами государственного контроля (надзора) или иными уполномоченными органами государства-члена в соответствии с законодательством этого государства-члена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633" y="2965384"/>
            <a:ext cx="2618440" cy="259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indent="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Приостановление действия документов об оценке соответствия</a:t>
            </a:r>
            <a:endParaRPr lang="ru-RU" altLang="ru-RU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34669649"/>
              </p:ext>
            </p:extLst>
          </p:nvPr>
        </p:nvGraphicFramePr>
        <p:xfrm>
          <a:off x="333375" y="828675"/>
          <a:ext cx="8191500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244717"/>
            <a:ext cx="4881094" cy="4636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Существующая ситуация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33" y="2415015"/>
            <a:ext cx="2269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Орган контроля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 рынке</a:t>
            </a:r>
            <a:endParaRPr lang="ru-RU" sz="20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726871" y="2794715"/>
            <a:ext cx="2154223" cy="62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25574" y="2368848"/>
            <a:ext cx="2859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нарушение</a:t>
            </a:r>
            <a:endParaRPr lang="ru-RU" sz="20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4596" y="1553240"/>
            <a:ext cx="3654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Информация о необходимости прекращения  (приостановления)</a:t>
            </a:r>
            <a:b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сертификата органу </a:t>
            </a:r>
            <a:b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сертификации</a:t>
            </a:r>
            <a:endParaRPr lang="ru-RU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1186" y="3284086"/>
            <a:ext cx="2975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Предписание об </a:t>
            </a:r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отмене</a:t>
            </a:r>
            <a:r>
              <a:rPr lang="ru-RU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декларации декларанту</a:t>
            </a:r>
            <a:endParaRPr lang="ru-RU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14" y="4298265"/>
            <a:ext cx="4873180" cy="468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Проблемы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668" y="4968262"/>
            <a:ext cx="66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Нет возможности оперативного реагирования на нарушения</a:t>
            </a:r>
          </a:p>
          <a:p>
            <a:pPr algn="ctr"/>
            <a:endParaRPr lang="ru-RU" b="1" u="sng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Нет четкого механизма приостановления или прекращения действия документов об оценке соответствия</a:t>
            </a:r>
            <a:endParaRPr lang="ru-RU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0268" y="4554108"/>
            <a:ext cx="1782574" cy="178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2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indent="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FFFFFF"/>
                </a:solidFill>
              </a:rPr>
              <a:t>Приостановление действия документов об оценке соответствия</a:t>
            </a:r>
            <a:endParaRPr lang="ru-RU" altLang="ru-RU" sz="1800" b="1" dirty="0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33375" y="828675"/>
          <a:ext cx="8191500" cy="19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988441" y="945140"/>
            <a:ext cx="7405006" cy="10079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Предлагаемые решения - внесение изменений в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Федеральный закон о техническом регулировании</a:t>
            </a:r>
          </a:p>
          <a:p>
            <a:pPr algn="ctr"/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4799" y="2206077"/>
            <a:ext cx="7934401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Наделить органы государственного контроля (надзора) за соблюдением требований технических регламентов полномочиями по принятию решений о признании недействительными документов об обязательном подтверждении соответствия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в строго оговоренных случаях и порядке</a:t>
            </a:r>
          </a:p>
          <a:p>
            <a:pPr marL="342900" indent="-342900" algn="just" eaLnBrk="1" hangingPunct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Предусмотреть установление порядка оценки соответствия для продукции, подлежащей подтверждению соответствия в соответствии с актом Правительства Российской Федерации</a:t>
            </a:r>
          </a:p>
          <a:p>
            <a:pPr marL="342900" indent="-34290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Решить проблему с действием сертификатов соответствия выданных с нарушениями органами по сертификации, чья аккредитация прекращена</a:t>
            </a:r>
          </a:p>
          <a:p>
            <a:pPr algn="just" eaLnBrk="1" hangingPunct="1">
              <a:spcAft>
                <a:spcPts val="18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корпоративной презентации в новом стиле_пример_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муц-лис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корпоративной презентации в новом стиле_пример_ок</Template>
  <TotalTime>0</TotalTime>
  <Words>326</Words>
  <Application>Microsoft Office PowerPoint</Application>
  <PresentationFormat>Экран (4:3)</PresentationFormat>
  <Paragraphs>39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Wingdings</vt:lpstr>
      <vt:lpstr>Calibri</vt:lpstr>
      <vt:lpstr>Шаблон корпоративной презентации в новом стиле_пример_ок</vt:lpstr>
      <vt:lpstr>Шмуц-лист</vt:lpstr>
      <vt:lpstr>1_Внутренние страницы 2</vt:lpstr>
      <vt:lpstr>О РЕФОРМАХ СИСТЕМ АККРЕДИТАЦИИ  И ТЕХНИЧЕСКОГО РЕГЛИРОВАНИЯ  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СОВЕРШЕНСТВОВАНИЯ МЕХАНИЗМОВ САМОРЕГУЛИРОВАНИЯ</dc:title>
  <dc:creator/>
  <cp:lastModifiedBy/>
  <cp:revision>5</cp:revision>
  <dcterms:created xsi:type="dcterms:W3CDTF">2015-01-19T11:25:26Z</dcterms:created>
  <dcterms:modified xsi:type="dcterms:W3CDTF">2019-02-18T10:27:16Z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