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786" cy="496967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F686081E-CA32-4261-80C6-2CF3C428E595}" type="datetimeFigureOut">
              <a:rPr lang="ru-RU" smtClean="0"/>
              <a:t>18.05.2020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6" cy="496967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6" cy="496967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E712A9A2-0104-4FDF-B61A-4CC1E5D8A2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32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B36C-5D34-4ADF-BCB6-C54DC317C0D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5C4EF-A7A3-4E3F-A193-76AA57B023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0AEC2-C385-4813-8295-64E53C1CAB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516A4B-CE26-45A3-8944-DBF367F1E73D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C77B9-D26F-47CE-BCF9-FE2BAF83C88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095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516A4B-CE26-45A3-8944-DBF367F1E73D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C77B9-D26F-47CE-BCF9-FE2BAF83C88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568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3F19-2C76-4FAA-A501-C45352D77F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13017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0F5F-C012-4DB2-8D71-5ACC30B44A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7489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EB05-B049-4107-9731-60E1F3D26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59440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DA0-5B79-44DD-82E4-B0607C5D91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30017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6E5-B0A8-4102-BAF6-2AE703A6F2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02622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8425-1817-433D-9B7B-83CA829267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0069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1CB-50E0-4749-8881-CB18F63A7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1455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1126-3339-47A7-BA03-4B06D4E612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3816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BA4E4-76F5-4F5F-8854-A5AE06D0F4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A12AF-7AA0-42CC-ADDD-FFF41BB437F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40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1B54-0F71-4753-B7DB-B50CB001D6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4400" y="888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35633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FAC-3ED4-4D65-A3A7-250312EEB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495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09C2-1663-41BC-9797-4825204FDC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47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FF8F9-3A29-4687-87FA-C0D96A3FD7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1F033-29D0-40E4-91CB-1927F097C76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1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F7428-9C87-4C21-9468-A82F56D87D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98BE1-6961-4798-B415-0A5B7087319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6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6A53D-6ACF-4D09-9C33-CAA836BDE8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61A18-F9F0-4C30-BCD9-A475290A3E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5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D3196-5276-4006-83E4-5F47BA7071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C631E-FF70-4ACE-81A3-2E75CAC64FF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0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516A4B-CE26-45A3-8944-DBF367F1E73D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C77B9-D26F-47CE-BCF9-FE2BAF83C88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269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D4258-12BE-421D-8B05-40612EA20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861A6-DA82-42D3-941C-8FB207CA5A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2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A932A-EE15-4FFA-97BE-8B8FFB1D00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0FBD9-4B3C-4689-A030-321BCA6C715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6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6E56-EEA3-4AA6-93F3-21E1D230D6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top_new3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4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638" y="223838"/>
            <a:ext cx="5932161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A472DA8-2B58-4A7F-B99F-A20765717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en-US" dirty="0" smtClean="0">
                <a:solidFill>
                  <a:srgbClr val="BCB08D"/>
                </a:solidFill>
                <a:latin typeface="Times"/>
                <a:cs typeface="Times"/>
              </a:rPr>
              <a:t>|</a:t>
            </a:r>
            <a:r>
              <a:rPr lang="en-US" dirty="0" smtClean="0">
                <a:latin typeface="Times"/>
                <a:cs typeface="Times"/>
              </a:rPr>
              <a:t>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 defTabSz="457200"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2233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rgbClr val="032953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2.wdp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" y="11639"/>
            <a:ext cx="9144000" cy="686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1543"/>
            <a:ext cx="1296144" cy="95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612941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FFFFFF"/>
                </a:solidFill>
                <a:latin typeface="Times"/>
                <a:cs typeface="Times"/>
              </a:rPr>
              <a:t>г. Москва, </a:t>
            </a:r>
            <a:r>
              <a:rPr lang="ru-RU" dirty="0" smtClean="0">
                <a:solidFill>
                  <a:srgbClr val="FFFFFF"/>
                </a:solidFill>
                <a:latin typeface="Times"/>
                <a:cs typeface="Times"/>
              </a:rPr>
              <a:t>2020 </a:t>
            </a:r>
            <a:endParaRPr lang="ru-RU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579805" y="206084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600"/>
              </a:lnSpc>
            </a:pP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Стратегические </a:t>
            </a:r>
            <a:endParaRPr lang="ru-RU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  <a:cs typeface="Times"/>
            </a:endParaRPr>
          </a:p>
          <a:p>
            <a:pPr algn="ctr">
              <a:lnSpc>
                <a:spcPts val="3600"/>
              </a:lnSpc>
            </a:pPr>
            <a: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направления развития евразийской экономической интеграции до 2025 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года</a:t>
            </a:r>
          </a:p>
          <a:p>
            <a:pPr algn="ctr">
              <a:lnSpc>
                <a:spcPts val="3600"/>
              </a:lnSpc>
            </a:pPr>
            <a:endParaRPr lang="ru-RU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  <a:cs typeface="Times"/>
            </a:endParaRPr>
          </a:p>
          <a:p>
            <a:pPr algn="r">
              <a:lnSpc>
                <a:spcPts val="1800"/>
              </a:lnSpc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Член Коллегии (Министр)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/>
            </a:r>
            <a:b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</a:br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по </a:t>
            </a: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интеграции и макроэкономике </a:t>
            </a:r>
            <a:endParaRPr lang="ru-RU" sz="2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  <a:cs typeface="Times"/>
            </a:endParaRPr>
          </a:p>
          <a:p>
            <a:pPr algn="r">
              <a:lnSpc>
                <a:spcPts val="3600"/>
              </a:lnSpc>
            </a:pPr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С.Ю. Глазьев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  <a:cs typeface="Times"/>
            </a:endParaRPr>
          </a:p>
          <a:p>
            <a:pPr algn="ctr">
              <a:lnSpc>
                <a:spcPts val="3600"/>
              </a:lnSpc>
            </a:pPr>
            <a:endParaRPr lang="ru-RU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236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1080120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научно-технологической политики и приоритетных направлений НТП</a:t>
            </a:r>
          </a:p>
        </p:txBody>
      </p:sp>
      <p:sp>
        <p:nvSpPr>
          <p:cNvPr id="22" name="Овал 21"/>
          <p:cNvSpPr/>
          <p:nvPr/>
        </p:nvSpPr>
        <p:spPr>
          <a:xfrm>
            <a:off x="4809456" y="425564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809456" y="3064900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10471" y="3064900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10471" y="425564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7564" y="2676089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совместных целевых программ и высокотехнологичных проектов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7564" y="3866838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исследований в сфере научно-технологического и инновационного развития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государств-членов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7564" y="5057586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технологических разработок инновационных компаний и внедрение современных методов технологического прогнозирования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1842" y="2676090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информирование о планах в области фундаментальных и прикладных научных исследований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11842" y="3866837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критериев организации совместных исследований и инновационных проектов, в сферах, представляющих взаимный интерес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1842" y="5057585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национальных баз данных информации по науке и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технологиямза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809456" y="544639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10471" y="544639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564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35168" y="1052736"/>
            <a:ext cx="8572009" cy="504056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4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11 направлений развития евразийской экономической  интеграции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35168" y="1814966"/>
            <a:ext cx="8612359" cy="39604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устранение барьеров и максимальное сокращение изъятий и ограничений для свободного передвижения товаров, услуг, капитала и рабочей силы на внутреннем рынке ЕАЭС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функционирования рынков товаров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таможенного регулирования в рамках ЕАЭС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гарантий качества, безопасности обращаемых товаров и надлежащей защиты прав потребителей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цифрового пространства ЕАЭС, цифровых инфраструктур и экосистем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гибких механизмов целевого содействия экономическому развитию 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эффективной системы управления и финансирования совместных кооперационных проектов, создание и развитие высокопроизводительных, в том числе экспортоориентированных секторов экономики 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усилий для стимулирования проведения совместных научно-исследовательских работ 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 действенной институциональной системы ЕАЭС, гарантирующей выполнение принятых договоренностей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Расширение экономического сотрудничества в области образования, здравоохранения, туризма и спорта</a:t>
            </a:r>
          </a:p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1" i="0" u="none" strike="noStrike" kern="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ЕАЭС как одного из наиболее значимых центров развития современного мира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483768" y="6135445"/>
            <a:ext cx="3686581" cy="576063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330 мер и механизмов</a:t>
            </a:r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2648845" y="5775406"/>
            <a:ext cx="360040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5723337" y="5775406"/>
            <a:ext cx="360040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907704" y="1550646"/>
            <a:ext cx="288032" cy="2581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499992" y="1550646"/>
            <a:ext cx="288032" cy="2581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7092280" y="1550646"/>
            <a:ext cx="288032" cy="2581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528" y="6127170"/>
            <a:ext cx="575208" cy="58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35894" y="1521115"/>
            <a:ext cx="2088233" cy="1440160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b="1" kern="0" spc="-7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</a:p>
          <a:p>
            <a:pPr algn="ctr"/>
            <a:r>
              <a:rPr lang="ru-RU" sz="2000" b="1" kern="0" spc="-7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направлений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39552" y="1203986"/>
            <a:ext cx="2469556" cy="3897965"/>
            <a:chOff x="395536" y="1268760"/>
            <a:chExt cx="2469556" cy="3897965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95536" y="1268760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инвестиционной активности и модернизация экономик  государств-членов на основе нового технологического уклада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395536" y="2684917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уровня локализации производства и импортозамещения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395536" y="4101074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сбалансированного аграрного рынка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300192" y="1203986"/>
            <a:ext cx="2497886" cy="3897965"/>
            <a:chOff x="395536" y="1268760"/>
            <a:chExt cx="2497886" cy="3897965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395536" y="1268760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Совершенствование системы технического регулирования и применения СФС-мер в ЕАЭС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395536" y="2655316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энергосбережения и энергоэффективности, разрешение существующих экологических проблем и устойчивого развития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423866" y="4019845"/>
              <a:ext cx="2469556" cy="114688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3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Последовательное и поэтапное формирование единого транспортного </a:t>
              </a:r>
              <a:r>
                <a:rPr lang="ru-RU" sz="13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пространства</a:t>
              </a:r>
              <a:endPara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Овал 22"/>
          <p:cNvSpPr/>
          <p:nvPr/>
        </p:nvSpPr>
        <p:spPr>
          <a:xfrm>
            <a:off x="5859944" y="301093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837573" y="430121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859944" y="1594782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131840" y="1594782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31840" y="4427096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645464" y="4598844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101176" y="301093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T Sans Narrow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8150">
            <a:off x="4000208" y="3002574"/>
            <a:ext cx="1328161" cy="1389187"/>
          </a:xfrm>
          <a:prstGeom prst="rect">
            <a:avLst/>
          </a:prstGeom>
        </p:spPr>
      </p:pic>
      <p:sp>
        <p:nvSpPr>
          <p:cNvPr id="43" name="Скругленный прямоугольник 42"/>
          <p:cNvSpPr/>
          <p:nvPr/>
        </p:nvSpPr>
        <p:spPr>
          <a:xfrm>
            <a:off x="3510587" y="5070346"/>
            <a:ext cx="2615018" cy="1382990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 и  интенсификация экономического сотрудничества с зарубежными странами и международными организациями</a:t>
            </a:r>
          </a:p>
          <a:p>
            <a:pPr algn="ctr">
              <a:lnSpc>
                <a:spcPct val="80000"/>
              </a:lnSpc>
            </a:pP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35168" y="1052736"/>
            <a:ext cx="8572009" cy="504056"/>
          </a:xfrm>
          <a:prstGeom prst="roundRect">
            <a:avLst>
              <a:gd name="adj" fmla="val 10000"/>
            </a:avLst>
          </a:prstGeom>
          <a:gradFill rotWithShape="1">
            <a:gsLst>
              <a:gs pos="100000">
                <a:schemeClr val="tx2">
                  <a:lumMod val="40000"/>
                  <a:lumOff val="60000"/>
                </a:schemeClr>
              </a:gs>
              <a:gs pos="10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/>
          <a:lstStyle/>
          <a:p>
            <a:pPr lvl="0" algn="ctr">
              <a:lnSpc>
                <a:spcPts val="2400"/>
              </a:lnSpc>
            </a:pPr>
            <a:r>
              <a:rPr lang="ru-RU" sz="1600" b="1" dirty="0">
                <a:latin typeface="Times New Roman"/>
                <a:ea typeface="Calibri"/>
              </a:rPr>
              <a:t>Завершение формирования общего рынка товаров, услуг, капитала и рабочей силы</a:t>
            </a:r>
            <a:endParaRPr kumimoji="0" lang="ru-RU" sz="1600" b="1" i="0" u="none" strike="noStrike" kern="0" cap="none" spc="-40" normalizeH="0" baseline="0" noProof="0" dirty="0" smtClean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0" y="1689016"/>
            <a:ext cx="898230" cy="8982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15" y="2742390"/>
            <a:ext cx="904431" cy="9044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0" y="3861048"/>
            <a:ext cx="1011886" cy="101188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15" y="5085184"/>
            <a:ext cx="1080120" cy="1008112"/>
          </a:xfrm>
          <a:prstGeom prst="rect">
            <a:avLst/>
          </a:prstGeom>
          <a:effectLst/>
        </p:spPr>
      </p:pic>
      <p:pic>
        <p:nvPicPr>
          <p:cNvPr id="15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82012" y="1700808"/>
            <a:ext cx="2957940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3707904" y="1700808"/>
            <a:ext cx="5336517" cy="792088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устранение барьеров и максимальное сокращение изъятий и ограничений для свободного передвижения товаров, услуг, капитала и рабочей силы на внутреннем рынке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</a:t>
            </a:r>
          </a:p>
          <a:p>
            <a:pPr algn="just"/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707904" y="2646515"/>
            <a:ext cx="5341196" cy="1070517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общего платежного пространства в соответствии с Концепцией формирования общего финансового рынка Союза, а также разработка предложений по расширению использования национальных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707904" y="3809805"/>
            <a:ext cx="5341845" cy="720080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мер по полноценной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государственных закупок в государствах-членах ЕАЭС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07904" y="5733256"/>
            <a:ext cx="5336517" cy="864096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spc="-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Проработка вопроса создания Евразийской электронной биржи труда и создание унифицированной системы поиска «Работа без границ»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4713136"/>
            <a:ext cx="5341846" cy="876104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spc="-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либерализация рынка услуг – дополнение перечня секторов (подсекторов) услуг, по которым формирование ЕРУ осуществляется в соответствии с планами </a:t>
            </a:r>
            <a:r>
              <a:rPr lang="ru-RU" sz="1400" b="1" spc="-6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либерализации</a:t>
            </a:r>
            <a:endParaRPr lang="ru-RU" sz="1400" b="1" spc="-6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1224136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регулирования </a:t>
            </a: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 ЕАЭС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11560" y="3431722"/>
            <a:ext cx="3960440" cy="2481809"/>
            <a:chOff x="395536" y="4101074"/>
            <a:chExt cx="2469556" cy="2481809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95536" y="4101074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Устранение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изъятий из единого таможенного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тарифа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395536" y="5517232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биржевого рынка товаров</a:t>
              </a:r>
            </a:p>
            <a:p>
              <a:pPr algn="ctr">
                <a:lnSpc>
                  <a:spcPct val="80000"/>
                </a:lnSpc>
              </a:pPr>
              <a:endPara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274920" y="3431722"/>
            <a:ext cx="3752600" cy="2481809"/>
            <a:chOff x="395536" y="4101074"/>
            <a:chExt cx="2469556" cy="2481809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395536" y="4101074"/>
              <a:ext cx="2469556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Завершение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формирования энергетических рынков</a:t>
              </a:r>
            </a:p>
            <a:p>
              <a:pPr algn="ctr">
                <a:lnSpc>
                  <a:spcPct val="80000"/>
                </a:lnSpc>
              </a:pPr>
              <a:endPara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424832" y="5517232"/>
              <a:ext cx="2440260" cy="1065651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 w="127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защиты конкуренции и антимонопольного регулирования на трансграничных рынках</a:t>
              </a:r>
            </a:p>
            <a:p>
              <a:pPr algn="ctr">
                <a:lnSpc>
                  <a:spcPct val="80000"/>
                </a:lnSpc>
              </a:pPr>
              <a:endParaRPr lang="ru-RU" sz="1200" b="1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Овал 21"/>
          <p:cNvSpPr/>
          <p:nvPr/>
        </p:nvSpPr>
        <p:spPr>
          <a:xfrm>
            <a:off x="4874974" y="523668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874974" y="3820531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79512" y="3820531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9512" y="5092673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20888"/>
            <a:ext cx="1152128" cy="79208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8150">
            <a:off x="5793959" y="2247171"/>
            <a:ext cx="1512184" cy="1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1080120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гарантий </a:t>
            </a: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безопасности товаров</a:t>
            </a:r>
          </a:p>
        </p:txBody>
      </p:sp>
      <p:sp>
        <p:nvSpPr>
          <p:cNvPr id="22" name="Овал 21"/>
          <p:cNvSpPr/>
          <p:nvPr/>
        </p:nvSpPr>
        <p:spPr>
          <a:xfrm>
            <a:off x="4809456" y="425564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809456" y="3064900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10471" y="3064900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10471" y="425564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7564" y="2676089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механизма защиты общего рынка Союза от небезопасной продукции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7564" y="3866838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Евразийской системы качества обращаемой на общем рынке продукции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7564" y="5057586"/>
            <a:ext cx="3852428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обеспечения единообразного подхода к толкованию и применению технических регламентов Союза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1842" y="2676090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развития стандартизации и метрологии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11842" y="3866837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электронные формы разрешительных документов в сфере оценки соответствия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1842" y="5057585"/>
            <a:ext cx="3824654" cy="106565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дальнейшего развития общих рынков лекарственных средств и медицинских изделий Союза</a:t>
            </a:r>
          </a:p>
        </p:txBody>
      </p:sp>
      <p:sp>
        <p:nvSpPr>
          <p:cNvPr id="39" name="Овал 38"/>
          <p:cNvSpPr/>
          <p:nvPr/>
        </p:nvSpPr>
        <p:spPr>
          <a:xfrm>
            <a:off x="4809456" y="544639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10471" y="544639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6723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864096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цифрового пространства Союза, цифровых инфраструктур и экосистем</a:t>
            </a:r>
          </a:p>
        </p:txBody>
      </p:sp>
      <p:sp>
        <p:nvSpPr>
          <p:cNvPr id="22" name="Овал 21"/>
          <p:cNvSpPr/>
          <p:nvPr/>
        </p:nvSpPr>
        <p:spPr>
          <a:xfrm>
            <a:off x="441416" y="5019698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41416" y="2538693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41416" y="3335398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2152" y="2287281"/>
            <a:ext cx="7607188" cy="70967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товаров, ввозимых на таможенную территорию Союза и перемещаемых между государствами-членами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2153" y="3146783"/>
            <a:ext cx="7607188" cy="665263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единого цифрового каталога товаров Союза на основе интеграции национальных каталогов государств-членов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75850" y="3961877"/>
            <a:ext cx="7607188" cy="653332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трансграничного пространства доверия, информационного взаимодействия и электронного документооборота</a:t>
            </a:r>
          </a:p>
        </p:txBody>
      </p:sp>
      <p:sp>
        <p:nvSpPr>
          <p:cNvPr id="39" name="Овал 38"/>
          <p:cNvSpPr/>
          <p:nvPr/>
        </p:nvSpPr>
        <p:spPr>
          <a:xfrm>
            <a:off x="441416" y="592951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41416" y="414452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1780" y="4765040"/>
            <a:ext cx="7607188" cy="797348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кросс-отраслевых цифровых экосистем в рамках цифровой трансформации в Союзе (в частности, в сфере промышленной кооперации, транспорта и логистики, трудоустройства и занятости и др.)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75850" y="5712219"/>
            <a:ext cx="7607188" cy="797348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общих подходов по созданию благоприятных условий для развития электронной торговли в Союзе</a:t>
            </a:r>
          </a:p>
        </p:txBody>
      </p:sp>
    </p:spTree>
    <p:extLst>
      <p:ext uri="{BB962C8B-B14F-4D97-AF65-F5344CB8AC3E}">
        <p14:creationId xmlns:p14="http://schemas.microsoft.com/office/powerpoint/2010/main" val="21244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864096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гибких механизмов </a:t>
            </a: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</a:t>
            </a: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экономическому развитию</a:t>
            </a:r>
          </a:p>
        </p:txBody>
      </p:sp>
      <p:sp>
        <p:nvSpPr>
          <p:cNvPr id="22" name="Овал 21"/>
          <p:cNvSpPr/>
          <p:nvPr/>
        </p:nvSpPr>
        <p:spPr>
          <a:xfrm>
            <a:off x="461533" y="5109831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61533" y="2538693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72242" y="339573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2152" y="2287281"/>
            <a:ext cx="7607188" cy="70967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принципов и критериев поддержки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 государств-членов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2153" y="3146783"/>
            <a:ext cx="7607188" cy="665263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стратегического планирования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75850" y="3961877"/>
            <a:ext cx="7607188" cy="653332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общих принципов и подходов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продовольственной безопасности</a:t>
            </a:r>
          </a:p>
        </p:txBody>
      </p:sp>
      <p:sp>
        <p:nvSpPr>
          <p:cNvPr id="39" name="Овал 38"/>
          <p:cNvSpPr/>
          <p:nvPr/>
        </p:nvSpPr>
        <p:spPr>
          <a:xfrm>
            <a:off x="441416" y="596687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61533" y="425278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1780" y="4765040"/>
            <a:ext cx="7607188" cy="797348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перечня приоритетных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интеграционных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инфраструктурных проектов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75850" y="5712219"/>
            <a:ext cx="7607188" cy="797348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совместных целевых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проектов по импортозамещению</a:t>
            </a:r>
          </a:p>
        </p:txBody>
      </p:sp>
    </p:spTree>
    <p:extLst>
      <p:ext uri="{BB962C8B-B14F-4D97-AF65-F5344CB8AC3E}">
        <p14:creationId xmlns:p14="http://schemas.microsoft.com/office/powerpoint/2010/main" val="17915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208404" y="177798"/>
            <a:ext cx="833996" cy="38100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3" b="100000" l="172" r="994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53775"/>
            <a:ext cx="582043" cy="4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763688" y="8620"/>
            <a:ext cx="64910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endParaRPr lang="ru-RU" sz="1600" dirty="0" smtClean="0"/>
          </a:p>
          <a:p>
            <a:pPr>
              <a:spcAft>
                <a:spcPts val="600"/>
              </a:spcAft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2012" y="138698"/>
            <a:ext cx="796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СТРАТЕГИЧЕСКИЕ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развития евразийской экономической интеграции до 2025 года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68380" y="1052736"/>
            <a:ext cx="6264696" cy="936104"/>
          </a:xfrm>
          <a:prstGeom prst="round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эффективной системы </a:t>
            </a: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spc="-40" dirty="0" smtClean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000" b="1" kern="0" spc="-40" dirty="0">
                <a:solidFill>
                  <a:srgbClr val="4454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финансирования совместных кооперационных проектов</a:t>
            </a:r>
          </a:p>
        </p:txBody>
      </p:sp>
      <p:sp>
        <p:nvSpPr>
          <p:cNvPr id="22" name="Овал 21"/>
          <p:cNvSpPr/>
          <p:nvPr/>
        </p:nvSpPr>
        <p:spPr>
          <a:xfrm>
            <a:off x="460791" y="4590306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60791" y="2564903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60791" y="3668029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2152" y="2204864"/>
            <a:ext cx="7607188" cy="1008111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потенциала международных финансовых институтов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финансовых центров государств-членов в целях стимулирования инвестиционной активности и привлечения финансирования на реализацию инвестиционных проектов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2152" y="3479414"/>
            <a:ext cx="7607188" cy="665263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механизмов стимулирования промышленной кооперации и содействия повышению экспорта продукции производителей</a:t>
            </a:r>
          </a:p>
        </p:txBody>
      </p:sp>
      <p:sp>
        <p:nvSpPr>
          <p:cNvPr id="39" name="Овал 38"/>
          <p:cNvSpPr/>
          <p:nvPr/>
        </p:nvSpPr>
        <p:spPr>
          <a:xfrm>
            <a:off x="460791" y="567884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ysClr val="window" lastClr="FFFFFF"/>
              </a:solidFill>
              <a:latin typeface="PT Sans Narrow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82152" y="4335648"/>
            <a:ext cx="7607188" cy="797348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кредитования кооперации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совместного производства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82152" y="5291716"/>
            <a:ext cx="7607188" cy="992335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предложений по стимулированию производств, создающих региональные производственно-технологические цепочки добавленной стоимости для развития кооперационных связей между предприятиями государств-членов</a:t>
            </a:r>
          </a:p>
        </p:txBody>
      </p:sp>
    </p:spTree>
    <p:extLst>
      <p:ext uri="{BB962C8B-B14F-4D97-AF65-F5344CB8AC3E}">
        <p14:creationId xmlns:p14="http://schemas.microsoft.com/office/powerpoint/2010/main" val="39627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B0F0"/>
          </a:solidFill>
        </a:ln>
      </a:spPr>
      <a:bodyPr/>
      <a:lstStyle/>
      <a:style>
        <a:lnRef idx="2">
          <a:schemeClr val="accent3">
            <a:hueOff val="0"/>
            <a:satOff val="0"/>
            <a:lumOff val="0"/>
            <a:alphaOff val="0"/>
          </a:schemeClr>
        </a:lnRef>
        <a:fillRef idx="1">
          <a:schemeClr val="lt1">
            <a:alpha val="90000"/>
            <a:hueOff val="0"/>
            <a:satOff val="0"/>
            <a:lumOff val="0"/>
            <a:alphaOff val="0"/>
          </a:schemeClr>
        </a:fillRef>
        <a:effectRef idx="0">
          <a:schemeClr val="lt1">
            <a:alpha val="9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752</Words>
  <Application>Microsoft Office PowerPoint</Application>
  <PresentationFormat>Экран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PT Sans Narrow</vt:lpstr>
      <vt:lpstr>Times</vt:lpstr>
      <vt:lpstr>Times New Roman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Коршакова Алла Викторовна</dc:creator>
  <cp:lastModifiedBy>LotsmanovAV</cp:lastModifiedBy>
  <cp:revision>59</cp:revision>
  <cp:lastPrinted>2020-05-14T11:53:56Z</cp:lastPrinted>
  <dcterms:created xsi:type="dcterms:W3CDTF">2019-12-03T17:00:49Z</dcterms:created>
  <dcterms:modified xsi:type="dcterms:W3CDTF">2020-05-18T10:30:11Z</dcterms:modified>
</cp:coreProperties>
</file>