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6" r:id="rId2"/>
    <p:sldId id="558" r:id="rId3"/>
    <p:sldId id="516" r:id="rId4"/>
    <p:sldId id="556" r:id="rId5"/>
    <p:sldId id="560" r:id="rId6"/>
    <p:sldId id="541" r:id="rId7"/>
    <p:sldId id="499" r:id="rId8"/>
    <p:sldId id="276" r:id="rId9"/>
    <p:sldId id="280" r:id="rId10"/>
    <p:sldId id="561" r:id="rId11"/>
    <p:sldId id="287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6" pos="5647">
          <p15:clr>
            <a:srgbClr val="A4A3A4"/>
          </p15:clr>
        </p15:guide>
        <p15:guide id="9" pos="2835">
          <p15:clr>
            <a:srgbClr val="A4A3A4"/>
          </p15:clr>
        </p15:guide>
        <p15:guide id="10" pos="2925">
          <p15:clr>
            <a:srgbClr val="A4A3A4"/>
          </p15:clr>
        </p15:guide>
        <p15:guide id="13" orient="horz" pos="1620" userDrawn="1">
          <p15:clr>
            <a:srgbClr val="A4A3A4"/>
          </p15:clr>
        </p15:guide>
        <p15:guide id="17" orient="horz" pos="1302" userDrawn="1">
          <p15:clr>
            <a:srgbClr val="A4A3A4"/>
          </p15:clr>
        </p15:guide>
        <p15:guide id="18" orient="horz" pos="395">
          <p15:clr>
            <a:srgbClr val="A4A3A4"/>
          </p15:clr>
        </p15:guide>
        <p15:guide id="19" orient="horz" pos="2391">
          <p15:clr>
            <a:srgbClr val="A4A3A4"/>
          </p15:clr>
        </p15:guide>
        <p15:guide id="20" pos="113">
          <p15:clr>
            <a:srgbClr val="A4A3A4"/>
          </p15:clr>
        </p15:guide>
        <p15:guide id="21" pos="431">
          <p15:clr>
            <a:srgbClr val="A4A3A4"/>
          </p15:clr>
        </p15:guide>
        <p15:guide id="22" orient="horz" pos="2164">
          <p15:clr>
            <a:srgbClr val="A4A3A4"/>
          </p15:clr>
        </p15:guide>
        <p15:guide id="23" orient="horz" pos="1756">
          <p15:clr>
            <a:srgbClr val="A4A3A4"/>
          </p15:clr>
        </p15:guide>
        <p15:guide id="24" orient="horz" pos="849">
          <p15:clr>
            <a:srgbClr val="A4A3A4"/>
          </p15:clr>
        </p15:guide>
        <p15:guide id="25" pos="3969">
          <p15:clr>
            <a:srgbClr val="A4A3A4"/>
          </p15:clr>
        </p15:guide>
        <p15:guide id="26" pos="5759">
          <p15:clr>
            <a:srgbClr val="A4A3A4"/>
          </p15:clr>
        </p15:guide>
        <p15:guide id="27" pos="3878">
          <p15:clr>
            <a:srgbClr val="A4A3A4"/>
          </p15:clr>
        </p15:guide>
        <p15:guide id="28" pos="1973">
          <p15:clr>
            <a:srgbClr val="A4A3A4"/>
          </p15:clr>
        </p15:guide>
        <p15:guide id="29" pos="20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Максимов" initials="ИМ" lastIdx="1" clrIdx="0">
    <p:extLst>
      <p:ext uri="{19B8F6BF-5375-455C-9EA6-DF929625EA0E}">
        <p15:presenceInfo xmlns:p15="http://schemas.microsoft.com/office/powerpoint/2012/main" userId="1d673d13e4ca99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A"/>
    <a:srgbClr val="797979"/>
    <a:srgbClr val="487482"/>
    <a:srgbClr val="666699"/>
    <a:srgbClr val="66CCFF"/>
    <a:srgbClr val="336699"/>
    <a:srgbClr val="B2B2B2"/>
    <a:srgbClr val="C9B053"/>
    <a:srgbClr val="FFFF99"/>
    <a:srgbClr val="DCD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369" autoAdjust="0"/>
    <p:restoredTop sz="86421" autoAdjust="0"/>
  </p:normalViewPr>
  <p:slideViewPr>
    <p:cSldViewPr showGuides="1">
      <p:cViewPr varScale="1">
        <p:scale>
          <a:sx n="214" d="100"/>
          <a:sy n="214" d="100"/>
        </p:scale>
        <p:origin x="180" y="228"/>
      </p:cViewPr>
      <p:guideLst>
        <p:guide orient="horz" pos="3974"/>
        <p:guide pos="2880"/>
        <p:guide pos="5647"/>
        <p:guide pos="2835"/>
        <p:guide pos="2925"/>
        <p:guide orient="horz" pos="1620"/>
        <p:guide orient="horz" pos="1302"/>
        <p:guide orient="horz" pos="395"/>
        <p:guide orient="horz" pos="2391"/>
        <p:guide pos="113"/>
        <p:guide pos="431"/>
        <p:guide orient="horz" pos="2164"/>
        <p:guide orient="horz" pos="1756"/>
        <p:guide orient="horz" pos="849"/>
        <p:guide pos="3969"/>
        <p:guide pos="5759"/>
        <p:guide pos="3878"/>
        <p:guide pos="1973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DAF3C-A87E-46E5-B11C-E7EB2E65931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335FEF-AE61-4624-B0EE-5C3DFCC13BAE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00142A1B-A823-417A-83D6-0345823A62F5}" type="parTrans" cxnId="{B365C1D3-2B8E-4FC6-92B5-4E91E096A613}">
      <dgm:prSet/>
      <dgm:spPr/>
      <dgm:t>
        <a:bodyPr/>
        <a:lstStyle/>
        <a:p>
          <a:endParaRPr lang="ru-RU"/>
        </a:p>
      </dgm:t>
    </dgm:pt>
    <dgm:pt modelId="{72C39756-3D5E-41DB-9934-C6064CBAF856}" type="sibTrans" cxnId="{B365C1D3-2B8E-4FC6-92B5-4E91E096A613}">
      <dgm:prSet/>
      <dgm:spPr/>
      <dgm:t>
        <a:bodyPr/>
        <a:lstStyle/>
        <a:p>
          <a:endParaRPr lang="ru-RU"/>
        </a:p>
      </dgm:t>
    </dgm:pt>
    <dgm:pt modelId="{5C522077-8131-4732-9B26-EA484AB70F4A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D46E9A01-8FD8-4A40-B93F-154059714DF5}" type="parTrans" cxnId="{BD3B99BB-660D-4750-93E2-066EB1658500}">
      <dgm:prSet/>
      <dgm:spPr/>
      <dgm:t>
        <a:bodyPr/>
        <a:lstStyle/>
        <a:p>
          <a:endParaRPr lang="ru-RU"/>
        </a:p>
      </dgm:t>
    </dgm:pt>
    <dgm:pt modelId="{6126D76F-B6EC-4610-A59C-D195A0393B23}" type="sibTrans" cxnId="{BD3B99BB-660D-4750-93E2-066EB1658500}">
      <dgm:prSet/>
      <dgm:spPr/>
      <dgm:t>
        <a:bodyPr/>
        <a:lstStyle/>
        <a:p>
          <a:endParaRPr lang="ru-RU"/>
        </a:p>
      </dgm:t>
    </dgm:pt>
    <dgm:pt modelId="{8FD66D73-EFCC-4B75-8D83-DAE245B9370A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1BC8B91-1BD7-4F11-AB22-ED6AA9149BF5}" type="parTrans" cxnId="{3193F98A-7461-46F5-88B1-9FFE8393BC6F}">
      <dgm:prSet/>
      <dgm:spPr/>
      <dgm:t>
        <a:bodyPr/>
        <a:lstStyle/>
        <a:p>
          <a:endParaRPr lang="ru-RU"/>
        </a:p>
      </dgm:t>
    </dgm:pt>
    <dgm:pt modelId="{7D14A59C-1A70-4435-902C-1164EE814682}" type="sibTrans" cxnId="{3193F98A-7461-46F5-88B1-9FFE8393BC6F}">
      <dgm:prSet/>
      <dgm:spPr/>
      <dgm:t>
        <a:bodyPr/>
        <a:lstStyle/>
        <a:p>
          <a:endParaRPr lang="ru-RU"/>
        </a:p>
      </dgm:t>
    </dgm:pt>
    <dgm:pt modelId="{1A6323C9-2D67-41A2-9AA4-D2770D72EE06}" type="pres">
      <dgm:prSet presAssocID="{E3CDAF3C-A87E-46E5-B11C-E7EB2E6593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8A3799-B511-4B02-B023-FD17DE12913F}" type="pres">
      <dgm:prSet presAssocID="{2C335FEF-AE61-4624-B0EE-5C3DFCC13BAE}" presName="composite" presStyleCnt="0"/>
      <dgm:spPr/>
    </dgm:pt>
    <dgm:pt modelId="{17DA97E4-F61D-4287-BBB0-65EFFF16112A}" type="pres">
      <dgm:prSet presAssocID="{2C335FEF-AE61-4624-B0EE-5C3DFCC13BAE}" presName="LShape" presStyleLbl="alignNode1" presStyleIdx="0" presStyleCnt="5" custScaleX="150845" custLinFactNeighborX="4521" custLinFactNeighborY="3471"/>
      <dgm:spPr/>
    </dgm:pt>
    <dgm:pt modelId="{FA015E94-78F4-4565-8706-4FE938BB7381}" type="pres">
      <dgm:prSet presAssocID="{2C335FEF-AE61-4624-B0EE-5C3DFCC13BA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5D54C-9395-45BF-ACBD-1961759A37DF}" type="pres">
      <dgm:prSet presAssocID="{2C335FEF-AE61-4624-B0EE-5C3DFCC13BAE}" presName="Triangle" presStyleLbl="alignNode1" presStyleIdx="1" presStyleCnt="5" custScaleY="67120" custLinFactX="453333" custLinFactNeighborX="500000" custLinFactNeighborY="-68154"/>
      <dgm:spPr/>
    </dgm:pt>
    <dgm:pt modelId="{3DC778CC-6D12-47CD-B1EF-16159D965130}" type="pres">
      <dgm:prSet presAssocID="{72C39756-3D5E-41DB-9934-C6064CBAF856}" presName="sibTrans" presStyleCnt="0"/>
      <dgm:spPr/>
    </dgm:pt>
    <dgm:pt modelId="{49676955-6796-4383-A05B-9A3F826E10E1}" type="pres">
      <dgm:prSet presAssocID="{72C39756-3D5E-41DB-9934-C6064CBAF856}" presName="space" presStyleCnt="0"/>
      <dgm:spPr/>
    </dgm:pt>
    <dgm:pt modelId="{0E576324-B6C9-46DA-AA23-16272667E3D0}" type="pres">
      <dgm:prSet presAssocID="{5C522077-8131-4732-9B26-EA484AB70F4A}" presName="composite" presStyleCnt="0"/>
      <dgm:spPr/>
    </dgm:pt>
    <dgm:pt modelId="{3DC1F13F-586C-4F50-8466-B3466CD3C896}" type="pres">
      <dgm:prSet presAssocID="{5C522077-8131-4732-9B26-EA484AB70F4A}" presName="LShape" presStyleLbl="alignNode1" presStyleIdx="2" presStyleCnt="5" custScaleX="129177" custLinFactNeighborX="-2558" custLinFactNeighborY="8529"/>
      <dgm:spPr/>
    </dgm:pt>
    <dgm:pt modelId="{5772F45C-93F2-4746-997A-AC725F92AF6A}" type="pres">
      <dgm:prSet presAssocID="{5C522077-8131-4732-9B26-EA484AB70F4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65789-44ED-4041-8752-ACBE6389567C}" type="pres">
      <dgm:prSet presAssocID="{5C522077-8131-4732-9B26-EA484AB70F4A}" presName="Triangle" presStyleLbl="alignNode1" presStyleIdx="3" presStyleCnt="5" custScaleY="73702" custLinFactX="400000" custLinFactNeighborX="449243" custLinFactNeighborY="-1700"/>
      <dgm:spPr/>
    </dgm:pt>
    <dgm:pt modelId="{6FAAEF09-ABEE-4B18-9EF9-E096116E5AF2}" type="pres">
      <dgm:prSet presAssocID="{6126D76F-B6EC-4610-A59C-D195A0393B23}" presName="sibTrans" presStyleCnt="0"/>
      <dgm:spPr/>
    </dgm:pt>
    <dgm:pt modelId="{190F40BE-8248-4D98-BE9F-A5A5D52F0C3D}" type="pres">
      <dgm:prSet presAssocID="{6126D76F-B6EC-4610-A59C-D195A0393B23}" presName="space" presStyleCnt="0"/>
      <dgm:spPr/>
    </dgm:pt>
    <dgm:pt modelId="{4EB95A0F-C859-470A-9BF1-2E97E6BFE060}" type="pres">
      <dgm:prSet presAssocID="{8FD66D73-EFCC-4B75-8D83-DAE245B9370A}" presName="composite" presStyleCnt="0"/>
      <dgm:spPr/>
    </dgm:pt>
    <dgm:pt modelId="{B00CCE93-944C-4715-BCEE-3EC0A6D60B06}" type="pres">
      <dgm:prSet presAssocID="{8FD66D73-EFCC-4B75-8D83-DAE245B9370A}" presName="LShape" presStyleLbl="alignNode1" presStyleIdx="4" presStyleCnt="5" custScaleX="122879" custLinFactNeighborX="-23137" custLinFactNeighborY="27715"/>
      <dgm:spPr/>
    </dgm:pt>
    <dgm:pt modelId="{EE5B9C01-1226-40B2-9FF0-D839CA8D5F03}" type="pres">
      <dgm:prSet presAssocID="{8FD66D73-EFCC-4B75-8D83-DAE245B9370A}" presName="ParentText" presStyleLbl="revTx" presStyleIdx="2" presStyleCnt="3" custLinFactNeighborX="-3020" custLinFactNeighborY="11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5C1D3-2B8E-4FC6-92B5-4E91E096A613}" srcId="{E3CDAF3C-A87E-46E5-B11C-E7EB2E65931D}" destId="{2C335FEF-AE61-4624-B0EE-5C3DFCC13BAE}" srcOrd="0" destOrd="0" parTransId="{00142A1B-A823-417A-83D6-0345823A62F5}" sibTransId="{72C39756-3D5E-41DB-9934-C6064CBAF856}"/>
    <dgm:cxn modelId="{D1C03BA4-F049-40E6-A5C7-9FD0C354500B}" type="presOf" srcId="{5C522077-8131-4732-9B26-EA484AB70F4A}" destId="{5772F45C-93F2-4746-997A-AC725F92AF6A}" srcOrd="0" destOrd="0" presId="urn:microsoft.com/office/officeart/2009/3/layout/StepUpProcess"/>
    <dgm:cxn modelId="{3193F98A-7461-46F5-88B1-9FFE8393BC6F}" srcId="{E3CDAF3C-A87E-46E5-B11C-E7EB2E65931D}" destId="{8FD66D73-EFCC-4B75-8D83-DAE245B9370A}" srcOrd="2" destOrd="0" parTransId="{61BC8B91-1BD7-4F11-AB22-ED6AA9149BF5}" sibTransId="{7D14A59C-1A70-4435-902C-1164EE814682}"/>
    <dgm:cxn modelId="{21121FE4-B160-4C8F-A2D7-709C25EE5FC6}" type="presOf" srcId="{8FD66D73-EFCC-4B75-8D83-DAE245B9370A}" destId="{EE5B9C01-1226-40B2-9FF0-D839CA8D5F03}" srcOrd="0" destOrd="0" presId="urn:microsoft.com/office/officeart/2009/3/layout/StepUpProcess"/>
    <dgm:cxn modelId="{290DEF83-48AA-4D29-949E-7ABCA6478052}" type="presOf" srcId="{2C335FEF-AE61-4624-B0EE-5C3DFCC13BAE}" destId="{FA015E94-78F4-4565-8706-4FE938BB7381}" srcOrd="0" destOrd="0" presId="urn:microsoft.com/office/officeart/2009/3/layout/StepUpProcess"/>
    <dgm:cxn modelId="{BD3B99BB-660D-4750-93E2-066EB1658500}" srcId="{E3CDAF3C-A87E-46E5-B11C-E7EB2E65931D}" destId="{5C522077-8131-4732-9B26-EA484AB70F4A}" srcOrd="1" destOrd="0" parTransId="{D46E9A01-8FD8-4A40-B93F-154059714DF5}" sibTransId="{6126D76F-B6EC-4610-A59C-D195A0393B23}"/>
    <dgm:cxn modelId="{D733D8B8-F913-4A1D-91CA-6D4D1F4F2091}" type="presOf" srcId="{E3CDAF3C-A87E-46E5-B11C-E7EB2E65931D}" destId="{1A6323C9-2D67-41A2-9AA4-D2770D72EE06}" srcOrd="0" destOrd="0" presId="urn:microsoft.com/office/officeart/2009/3/layout/StepUpProcess"/>
    <dgm:cxn modelId="{518E3023-7D6F-425B-912E-31FA09A65C5F}" type="presParOf" srcId="{1A6323C9-2D67-41A2-9AA4-D2770D72EE06}" destId="{2A8A3799-B511-4B02-B023-FD17DE12913F}" srcOrd="0" destOrd="0" presId="urn:microsoft.com/office/officeart/2009/3/layout/StepUpProcess"/>
    <dgm:cxn modelId="{FC4656C4-2157-4FC3-B959-F67CA940CC82}" type="presParOf" srcId="{2A8A3799-B511-4B02-B023-FD17DE12913F}" destId="{17DA97E4-F61D-4287-BBB0-65EFFF16112A}" srcOrd="0" destOrd="0" presId="urn:microsoft.com/office/officeart/2009/3/layout/StepUpProcess"/>
    <dgm:cxn modelId="{8D7D4C70-6C8D-4119-B009-D4BF37EB15B7}" type="presParOf" srcId="{2A8A3799-B511-4B02-B023-FD17DE12913F}" destId="{FA015E94-78F4-4565-8706-4FE938BB7381}" srcOrd="1" destOrd="0" presId="urn:microsoft.com/office/officeart/2009/3/layout/StepUpProcess"/>
    <dgm:cxn modelId="{B975E380-F0D2-4054-8450-2A4FCDD32233}" type="presParOf" srcId="{2A8A3799-B511-4B02-B023-FD17DE12913F}" destId="{1C45D54C-9395-45BF-ACBD-1961759A37DF}" srcOrd="2" destOrd="0" presId="urn:microsoft.com/office/officeart/2009/3/layout/StepUpProcess"/>
    <dgm:cxn modelId="{185CCCD1-7C4C-416F-B6A3-40D8E1B392B3}" type="presParOf" srcId="{1A6323C9-2D67-41A2-9AA4-D2770D72EE06}" destId="{3DC778CC-6D12-47CD-B1EF-16159D965130}" srcOrd="1" destOrd="0" presId="urn:microsoft.com/office/officeart/2009/3/layout/StepUpProcess"/>
    <dgm:cxn modelId="{EFA771B1-ACA0-4182-971C-3E90174ACA6C}" type="presParOf" srcId="{3DC778CC-6D12-47CD-B1EF-16159D965130}" destId="{49676955-6796-4383-A05B-9A3F826E10E1}" srcOrd="0" destOrd="0" presId="urn:microsoft.com/office/officeart/2009/3/layout/StepUpProcess"/>
    <dgm:cxn modelId="{5DCD1CE9-7DA6-4767-96A9-ED38C7CEED39}" type="presParOf" srcId="{1A6323C9-2D67-41A2-9AA4-D2770D72EE06}" destId="{0E576324-B6C9-46DA-AA23-16272667E3D0}" srcOrd="2" destOrd="0" presId="urn:microsoft.com/office/officeart/2009/3/layout/StepUpProcess"/>
    <dgm:cxn modelId="{4CF1D228-237B-4797-A6B0-51B6B54480CB}" type="presParOf" srcId="{0E576324-B6C9-46DA-AA23-16272667E3D0}" destId="{3DC1F13F-586C-4F50-8466-B3466CD3C896}" srcOrd="0" destOrd="0" presId="urn:microsoft.com/office/officeart/2009/3/layout/StepUpProcess"/>
    <dgm:cxn modelId="{E6A47E4F-58D4-4A12-A61E-D3CC6E1F710F}" type="presParOf" srcId="{0E576324-B6C9-46DA-AA23-16272667E3D0}" destId="{5772F45C-93F2-4746-997A-AC725F92AF6A}" srcOrd="1" destOrd="0" presId="urn:microsoft.com/office/officeart/2009/3/layout/StepUpProcess"/>
    <dgm:cxn modelId="{ECD4BE6C-FE02-4E28-BBC2-234A5EEEF041}" type="presParOf" srcId="{0E576324-B6C9-46DA-AA23-16272667E3D0}" destId="{56065789-44ED-4041-8752-ACBE6389567C}" srcOrd="2" destOrd="0" presId="urn:microsoft.com/office/officeart/2009/3/layout/StepUpProcess"/>
    <dgm:cxn modelId="{400CED97-4458-4A4C-A62D-633A84B7570A}" type="presParOf" srcId="{1A6323C9-2D67-41A2-9AA4-D2770D72EE06}" destId="{6FAAEF09-ABEE-4B18-9EF9-E096116E5AF2}" srcOrd="3" destOrd="0" presId="urn:microsoft.com/office/officeart/2009/3/layout/StepUpProcess"/>
    <dgm:cxn modelId="{49CD52E9-7A2B-43CD-A9F0-DA66CA4C1E6A}" type="presParOf" srcId="{6FAAEF09-ABEE-4B18-9EF9-E096116E5AF2}" destId="{190F40BE-8248-4D98-BE9F-A5A5D52F0C3D}" srcOrd="0" destOrd="0" presId="urn:microsoft.com/office/officeart/2009/3/layout/StepUpProcess"/>
    <dgm:cxn modelId="{26A097A8-0C10-48DE-A4D2-457C1319AE18}" type="presParOf" srcId="{1A6323C9-2D67-41A2-9AA4-D2770D72EE06}" destId="{4EB95A0F-C859-470A-9BF1-2E97E6BFE060}" srcOrd="4" destOrd="0" presId="urn:microsoft.com/office/officeart/2009/3/layout/StepUpProcess"/>
    <dgm:cxn modelId="{12ADCA29-F1A3-49C7-B445-880A6D5E3A92}" type="presParOf" srcId="{4EB95A0F-C859-470A-9BF1-2E97E6BFE060}" destId="{B00CCE93-944C-4715-BCEE-3EC0A6D60B06}" srcOrd="0" destOrd="0" presId="urn:microsoft.com/office/officeart/2009/3/layout/StepUpProcess"/>
    <dgm:cxn modelId="{6B4E0BE6-B93E-4040-8C6E-650CA5B523DF}" type="presParOf" srcId="{4EB95A0F-C859-470A-9BF1-2E97E6BFE060}" destId="{EE5B9C01-1226-40B2-9FF0-D839CA8D5F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97E4-F61D-4287-BBB0-65EFFF16112A}">
      <dsp:nvSpPr>
        <dsp:cNvPr id="0" name=""/>
        <dsp:cNvSpPr/>
      </dsp:nvSpPr>
      <dsp:spPr>
        <a:xfrm rot="5400000">
          <a:off x="987829" y="119592"/>
          <a:ext cx="1127529" cy="283012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15E94-78F4-4565-8706-4FE938BB7381}">
      <dsp:nvSpPr>
        <dsp:cNvPr id="0" name=""/>
        <dsp:cNvSpPr/>
      </dsp:nvSpPr>
      <dsp:spPr>
        <a:xfrm>
          <a:off x="714794" y="1118003"/>
          <a:ext cx="1693828" cy="148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 </a:t>
          </a:r>
        </a:p>
      </dsp:txBody>
      <dsp:txXfrm>
        <a:off x="714794" y="1118003"/>
        <a:ext cx="1693828" cy="1484740"/>
      </dsp:txXfrm>
    </dsp:sp>
    <dsp:sp modelId="{1C45D54C-9395-45BF-ACBD-1961759A37DF}">
      <dsp:nvSpPr>
        <dsp:cNvPr id="0" name=""/>
        <dsp:cNvSpPr/>
      </dsp:nvSpPr>
      <dsp:spPr>
        <a:xfrm>
          <a:off x="5135792" y="254029"/>
          <a:ext cx="319590" cy="21450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1F13F-586C-4F50-8466-B3466CD3C896}">
      <dsp:nvSpPr>
        <dsp:cNvPr id="0" name=""/>
        <dsp:cNvSpPr/>
      </dsp:nvSpPr>
      <dsp:spPr>
        <a:xfrm rot="5400000">
          <a:off x="3675511" y="-80679"/>
          <a:ext cx="1127529" cy="24235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2F45C-93F2-4746-997A-AC725F92AF6A}">
      <dsp:nvSpPr>
        <dsp:cNvPr id="0" name=""/>
        <dsp:cNvSpPr/>
      </dsp:nvSpPr>
      <dsp:spPr>
        <a:xfrm>
          <a:off x="3535291" y="657435"/>
          <a:ext cx="1693828" cy="148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 </a:t>
          </a:r>
        </a:p>
      </dsp:txBody>
      <dsp:txXfrm>
        <a:off x="3535291" y="657435"/>
        <a:ext cx="1693828" cy="1484740"/>
      </dsp:txXfrm>
    </dsp:sp>
    <dsp:sp modelId="{56065789-44ED-4041-8752-ACBE6389567C}">
      <dsp:nvSpPr>
        <dsp:cNvPr id="0" name=""/>
        <dsp:cNvSpPr/>
      </dsp:nvSpPr>
      <dsp:spPr>
        <a:xfrm>
          <a:off x="7623627" y="0"/>
          <a:ext cx="319590" cy="2355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CCE93-944C-4715-BCEE-3EC0A6D60B06}">
      <dsp:nvSpPr>
        <dsp:cNvPr id="0" name=""/>
        <dsp:cNvSpPr/>
      </dsp:nvSpPr>
      <dsp:spPr>
        <a:xfrm rot="5400000">
          <a:off x="6254092" y="-276356"/>
          <a:ext cx="1127529" cy="23054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B9C01-1226-40B2-9FF0-D839CA8D5F03}">
      <dsp:nvSpPr>
        <dsp:cNvPr id="0" name=""/>
        <dsp:cNvSpPr/>
      </dsp:nvSpPr>
      <dsp:spPr>
        <a:xfrm>
          <a:off x="6448819" y="361281"/>
          <a:ext cx="1693828" cy="148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 </a:t>
          </a:r>
        </a:p>
      </dsp:txBody>
      <dsp:txXfrm>
        <a:off x="6448819" y="361281"/>
        <a:ext cx="1693828" cy="148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C1D693F-1FF8-4713-B6D4-4C7F02CFC93E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70D709D-D18B-414A-8059-3D64CBCF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4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48" cy="496253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645" y="2"/>
            <a:ext cx="2945448" cy="496253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A21621D7-348B-48FE-BD90-B3756AA0D1A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15193"/>
            <a:ext cx="5437506" cy="4466274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01"/>
            <a:ext cx="2945448" cy="49625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645" y="9428801"/>
            <a:ext cx="2945448" cy="496252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66A24370-C25A-46E4-BA09-6DEFA07F1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8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2250" y="808038"/>
            <a:ext cx="7181850" cy="4040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137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0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5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9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1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6326" y="0"/>
            <a:ext cx="9144000" cy="5143500"/>
          </a:xfrm>
          <a:prstGeom prst="rect">
            <a:avLst/>
          </a:prstGeom>
          <a:solidFill>
            <a:srgbClr val="EEEBE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91800"/>
            <a:ext cx="576064" cy="378023"/>
          </a:xfrm>
          <a:prstGeom prst="rect">
            <a:avLst/>
          </a:prstGeom>
          <a:solidFill>
            <a:srgbClr val="A29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3489"/>
            <a:ext cx="576064" cy="378023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 rot="10800000">
            <a:off x="-847" y="-1"/>
            <a:ext cx="9144846" cy="46553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0"/>
            <a:ext cx="7726547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4691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F5B5-541A-4323-91FB-2F18BBA32813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shakirova\Documents\Размещение логотипа и ссылки\ЕЭК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7" b="32820"/>
          <a:stretch/>
        </p:blipFill>
        <p:spPr bwMode="auto">
          <a:xfrm>
            <a:off x="323528" y="64779"/>
            <a:ext cx="720080" cy="2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88032" y="465533"/>
            <a:ext cx="8855967" cy="0"/>
          </a:xfrm>
          <a:prstGeom prst="line">
            <a:avLst/>
          </a:prstGeom>
          <a:ln>
            <a:solidFill>
              <a:srgbClr val="A29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media/image16.jpe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267744" y="3219822"/>
            <a:ext cx="4680520" cy="0"/>
          </a:xfrm>
          <a:prstGeom prst="line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41" y="1491630"/>
            <a:ext cx="9144000" cy="4709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Формирование системы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технического регулирования ЕАЭС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сфере строительства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35696" y="3219822"/>
            <a:ext cx="5832648" cy="0"/>
          </a:xfrm>
          <a:prstGeom prst="line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195736" y="3435846"/>
            <a:ext cx="532859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Енокян Виген Дживанович</a:t>
            </a:r>
          </a:p>
          <a:p>
            <a:pPr algn="ctr"/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Заместитель директора</a:t>
            </a:r>
          </a:p>
          <a:p>
            <a:pPr algn="ctr"/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ea typeface="Batang" pitchFamily="18" charset="-127"/>
              </a:rPr>
              <a:t>Департамента технического регулирования и аккредитации Евразийской экономической комиссии</a:t>
            </a:r>
            <a:endParaRPr lang="ru-RU" sz="1600" i="1" dirty="0">
              <a:solidFill>
                <a:schemeClr val="tx2">
                  <a:lumMod val="50000"/>
                </a:schemeClr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5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D8AAA8DB-1FED-4620-AF9C-4FE4B45162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64"/>
            <a:ext cx="9252520" cy="4734862"/>
          </a:xfrm>
          <a:prstGeom prst="rect">
            <a:avLst/>
          </a:prstGeom>
        </p:spPr>
      </p:pic>
      <p:cxnSp>
        <p:nvCxnSpPr>
          <p:cNvPr id="23" name="Соединительная линия уступом 22"/>
          <p:cNvCxnSpPr>
            <a:cxnSpLocks/>
            <a:stCxn id="19" idx="2"/>
            <a:endCxn id="16" idx="0"/>
          </p:cNvCxnSpPr>
          <p:nvPr/>
        </p:nvCxnSpPr>
        <p:spPr>
          <a:xfrm rot="5400000">
            <a:off x="1219817" y="2629824"/>
            <a:ext cx="1296145" cy="1468029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58546" y="0"/>
            <a:ext cx="5461686" cy="536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Формирование системы технического регулирования ЕАЭС в сфере строительства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3751" y="1203598"/>
            <a:ext cx="2736304" cy="44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ТР ЕАЭС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Здания и сооружения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3039802"/>
            <a:ext cx="2736304" cy="57606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рабочей группы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4924" y="4011911"/>
            <a:ext cx="1353956" cy="5040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Международные договор (соглашение)</a:t>
            </a:r>
            <a:b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 сфере строительства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934" y="4011911"/>
            <a:ext cx="1351880" cy="5040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Изменения</a:t>
            </a:r>
            <a:b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 Договор о ЕЭАС</a:t>
            </a:r>
          </a:p>
        </p:txBody>
      </p:sp>
      <p:cxnSp>
        <p:nvCxnSpPr>
          <p:cNvPr id="56" name="Соединительная линия уступом 55"/>
          <p:cNvCxnSpPr>
            <a:cxnSpLocks/>
            <a:stCxn id="19" idx="2"/>
            <a:endCxn id="63" idx="0"/>
          </p:cNvCxnSpPr>
          <p:nvPr/>
        </p:nvCxnSpPr>
        <p:spPr>
          <a:xfrm rot="16200000" flipH="1">
            <a:off x="2688363" y="2629305"/>
            <a:ext cx="1296144" cy="1469065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cxnSpLocks/>
            <a:stCxn id="19" idx="2"/>
            <a:endCxn id="15" idx="0"/>
          </p:cNvCxnSpPr>
          <p:nvPr/>
        </p:nvCxnSpPr>
        <p:spPr>
          <a:xfrm rot="5400000">
            <a:off x="1953831" y="3363838"/>
            <a:ext cx="129614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292080" y="2139702"/>
            <a:ext cx="2736304" cy="57606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ответственного разработчика в Российской Федерации и соразработчиков в государствах – членах ЕАЭС</a:t>
            </a:r>
          </a:p>
        </p:txBody>
      </p:sp>
      <p:cxnSp>
        <p:nvCxnSpPr>
          <p:cNvPr id="24" name="Соединительная линия уступом 23"/>
          <p:cNvCxnSpPr>
            <a:cxnSpLocks/>
            <a:stCxn id="6" idx="2"/>
            <a:endCxn id="19" idx="0"/>
          </p:cNvCxnSpPr>
          <p:nvPr/>
        </p:nvCxnSpPr>
        <p:spPr>
          <a:xfrm>
            <a:off x="2601903" y="1646398"/>
            <a:ext cx="0" cy="493304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301691" y="1203598"/>
            <a:ext cx="2717083" cy="4416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ТР ЕАЭС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Строительные материалы и изделия</a:t>
            </a:r>
          </a:p>
        </p:txBody>
      </p:sp>
      <p:sp>
        <p:nvSpPr>
          <p:cNvPr id="19" name="Скругленный прямоугольник 7">
            <a:extLst>
              <a:ext uri="{FF2B5EF4-FFF2-40B4-BE49-F238E27FC236}">
                <a16:creationId xmlns:a16="http://schemas.microsoft.com/office/drawing/2014/main" xmlns="" id="{BCF11575-2ACB-4D1B-84AA-86494C2EA3B5}"/>
              </a:ext>
            </a:extLst>
          </p:cNvPr>
          <p:cNvSpPr/>
          <p:nvPr/>
        </p:nvSpPr>
        <p:spPr>
          <a:xfrm>
            <a:off x="1233751" y="2139702"/>
            <a:ext cx="2736304" cy="57606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Подкомитет по вопросам технического регулирования в строительстве</a:t>
            </a:r>
          </a:p>
          <a:p>
            <a:pPr algn="ctr"/>
            <a:endParaRPr 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xmlns="" id="{60B837ED-0393-4BE1-8393-0E29CB35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444" y="30510"/>
            <a:ext cx="741060" cy="381922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10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4" name="Скругленный прямоугольник 11">
            <a:extLst>
              <a:ext uri="{FF2B5EF4-FFF2-40B4-BE49-F238E27FC236}">
                <a16:creationId xmlns:a16="http://schemas.microsoft.com/office/drawing/2014/main" xmlns="" id="{9AC269A3-ED85-4792-9E98-FCC1E37DF01E}"/>
              </a:ext>
            </a:extLst>
          </p:cNvPr>
          <p:cNvSpPr/>
          <p:nvPr/>
        </p:nvSpPr>
        <p:spPr>
          <a:xfrm>
            <a:off x="5292080" y="3939902"/>
            <a:ext cx="2736304" cy="57606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первой редакции</a:t>
            </a:r>
          </a:p>
        </p:txBody>
      </p:sp>
      <p:sp>
        <p:nvSpPr>
          <p:cNvPr id="63" name="Скругленный прямоугольник 14">
            <a:extLst>
              <a:ext uri="{FF2B5EF4-FFF2-40B4-BE49-F238E27FC236}">
                <a16:creationId xmlns:a16="http://schemas.microsoft.com/office/drawing/2014/main" xmlns="" id="{662F5F35-2809-43E3-A310-DCFFB48A47AB}"/>
              </a:ext>
            </a:extLst>
          </p:cNvPr>
          <p:cNvSpPr/>
          <p:nvPr/>
        </p:nvSpPr>
        <p:spPr>
          <a:xfrm>
            <a:off x="3393990" y="4011910"/>
            <a:ext cx="1353956" cy="50405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Альтернативные варианты</a:t>
            </a:r>
          </a:p>
        </p:txBody>
      </p:sp>
      <p:cxnSp>
        <p:nvCxnSpPr>
          <p:cNvPr id="77" name="Соединитель: уступ 30">
            <a:extLst>
              <a:ext uri="{FF2B5EF4-FFF2-40B4-BE49-F238E27FC236}">
                <a16:creationId xmlns:a16="http://schemas.microsoft.com/office/drawing/2014/main" xmlns="" id="{5755BAFB-D179-4A05-9B91-B63CE48D5E48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>
            <a:off x="6660232" y="3615866"/>
            <a:ext cx="0" cy="3240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23">
            <a:extLst>
              <a:ext uri="{FF2B5EF4-FFF2-40B4-BE49-F238E27FC236}">
                <a16:creationId xmlns:a16="http://schemas.microsoft.com/office/drawing/2014/main" xmlns="" id="{A5EE6451-F6D4-4D2E-B21B-C6FAFB62F443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flipH="1">
            <a:off x="6660232" y="1645199"/>
            <a:ext cx="1" cy="494503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23">
            <a:extLst>
              <a:ext uri="{FF2B5EF4-FFF2-40B4-BE49-F238E27FC236}">
                <a16:creationId xmlns:a16="http://schemas.microsoft.com/office/drawing/2014/main" xmlns="" id="{CB8C38BB-C230-455D-8D4C-C574602EC6B3}"/>
              </a:ext>
            </a:extLst>
          </p:cNvPr>
          <p:cNvCxnSpPr>
            <a:cxnSpLocks/>
            <a:stCxn id="18" idx="2"/>
            <a:endCxn id="12" idx="0"/>
          </p:cNvCxnSpPr>
          <p:nvPr/>
        </p:nvCxnSpPr>
        <p:spPr>
          <a:xfrm>
            <a:off x="6660232" y="2715766"/>
            <a:ext cx="0" cy="32403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23">
            <a:extLst>
              <a:ext uri="{FF2B5EF4-FFF2-40B4-BE49-F238E27FC236}">
                <a16:creationId xmlns:a16="http://schemas.microsoft.com/office/drawing/2014/main" xmlns="" id="{22F56B21-DF99-430D-884E-26F8D1CD0B1B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>
            <a:off x="6660232" y="3615866"/>
            <a:ext cx="0" cy="32403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limov\Desktop\EEC_twitter_1903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22"/>
            <a:ext cx="9144000" cy="167493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176" y="2595603"/>
            <a:ext cx="86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40758" y="3486476"/>
            <a:ext cx="7750920" cy="58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2" tIns="43637" rIns="87272" bIns="43637">
            <a:spAutoFit/>
          </a:bodyPr>
          <a:lstStyle/>
          <a:p>
            <a:pPr algn="ctr" defTabSz="873125" eaLnBrk="0" hangingPunct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Летниковская, дом 2, строение 2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3125" eaLnBrk="0" hangingPunct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669-24-00, доб.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5101</a:t>
            </a:r>
            <a:endParaRPr lang="en-US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5774" y="4033231"/>
            <a:ext cx="3562065" cy="378725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www.eaeunion.org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6725" y="4267003"/>
            <a:ext cx="5198986" cy="414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www.</a:t>
            </a:r>
            <a:r>
              <a:rPr lang="en-US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eurasiancommission.org</a:t>
            </a:r>
            <a:endParaRPr lang="ru-RU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8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72956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цели системы технического регулирования ЕАЭС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1635646"/>
            <a:ext cx="8456375" cy="3168352"/>
            <a:chOff x="206135" y="1650388"/>
            <a:chExt cx="8712200" cy="4946964"/>
          </a:xfrm>
        </p:grpSpPr>
        <p:graphicFrame>
          <p:nvGraphicFramePr>
            <p:cNvPr id="7" name="Схема 6"/>
            <p:cNvGraphicFramePr/>
            <p:nvPr/>
          </p:nvGraphicFramePr>
          <p:xfrm>
            <a:off x="206135" y="2533352"/>
            <a:ext cx="87122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3076827" y="2120247"/>
              <a:ext cx="2767475" cy="1066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3300"/>
                </a:buClr>
              </a:pPr>
              <a:r>
                <a:rPr lang="en-US" sz="1600" b="1" dirty="0">
                  <a:solidFill>
                    <a:srgbClr val="5B0519"/>
                  </a:solidFill>
                  <a:cs typeface="Arial" panose="020B0604020202020204" pitchFamily="34" charset="0"/>
                </a:rPr>
                <a:t>II. </a:t>
              </a:r>
              <a:r>
                <a:rPr lang="ru-RU" sz="1600" b="1" dirty="0">
                  <a:solidFill>
                    <a:srgbClr val="5B0519"/>
                  </a:solidFill>
                  <a:cs typeface="Arial" panose="020B0604020202020204" pitchFamily="34" charset="0"/>
                </a:rPr>
                <a:t>Защита </a:t>
              </a:r>
            </a:p>
            <a:p>
              <a:pPr algn="ctr" eaLnBrk="0" hangingPunct="0">
                <a:lnSpc>
                  <a:spcPct val="80000"/>
                </a:lnSpc>
                <a:buClr>
                  <a:srgbClr val="003300"/>
                </a:buClr>
              </a:pPr>
              <a:r>
                <a:rPr lang="ru-RU" sz="1600" b="1" dirty="0">
                  <a:solidFill>
                    <a:srgbClr val="5B0519"/>
                  </a:solidFill>
                  <a:cs typeface="Arial" panose="020B0604020202020204" pitchFamily="34" charset="0"/>
                </a:rPr>
                <a:t>внутреннего рынка от небезопасной продукции</a:t>
              </a:r>
              <a:endParaRPr lang="ru-RU" sz="1600" b="1" dirty="0">
                <a:solidFill>
                  <a:srgbClr val="0033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44303" y="1650388"/>
              <a:ext cx="2670710" cy="1259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3300"/>
                </a:buClr>
              </a:pPr>
              <a:r>
                <a:rPr lang="en-US" sz="1600" b="1" dirty="0">
                  <a:solidFill>
                    <a:srgbClr val="003300"/>
                  </a:solidFill>
                  <a:cs typeface="Arial" panose="020B0604020202020204" pitchFamily="34" charset="0"/>
                </a:rPr>
                <a:t>III. </a:t>
              </a:r>
              <a:r>
                <a:rPr lang="ru-RU" sz="1600" b="1" dirty="0">
                  <a:solidFill>
                    <a:srgbClr val="003300"/>
                  </a:solidFill>
                  <a:cs typeface="Arial" panose="020B0604020202020204" pitchFamily="34" charset="0"/>
                </a:rPr>
                <a:t>Повышение</a:t>
              </a:r>
              <a:r>
                <a:rPr lang="ru-RU" b="1" dirty="0">
                  <a:solidFill>
                    <a:srgbClr val="003300"/>
                  </a:solidFill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3300"/>
                  </a:solidFill>
                  <a:cs typeface="Arial" panose="020B0604020202020204" pitchFamily="34" charset="0"/>
                </a:rPr>
                <a:t>качества </a:t>
              </a:r>
            </a:p>
            <a:p>
              <a:pPr algn="ctr" eaLnBrk="0" hangingPunct="0">
                <a:buClr>
                  <a:srgbClr val="003300"/>
                </a:buClr>
              </a:pPr>
              <a:r>
                <a:rPr lang="ru-RU" sz="1600" b="1" dirty="0">
                  <a:solidFill>
                    <a:srgbClr val="003300"/>
                  </a:solidFill>
                  <a:cs typeface="Arial" panose="020B0604020202020204" pitchFamily="34" charset="0"/>
                </a:rPr>
                <a:t>и конкурентоспособности    продукции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4508" y="2682429"/>
              <a:ext cx="2577586" cy="1104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3300"/>
                </a:buClr>
              </a:pPr>
              <a:r>
                <a:rPr lang="en-US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I. </a:t>
              </a:r>
              <a:r>
                <a:rPr lang="ru-RU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Снятие технических барьеров во взаимной торговле</a:t>
              </a:r>
              <a:r>
                <a:rPr lang="en-US" sz="1600" b="1" dirty="0">
                  <a:solidFill>
                    <a:srgbClr val="5B0519"/>
                  </a:solidFill>
                  <a:cs typeface="Arial" panose="020B0604020202020204" pitchFamily="34" charset="0"/>
                </a:rPr>
                <a:t>	</a:t>
              </a:r>
              <a:endParaRPr lang="ru-RU" b="1" dirty="0">
                <a:solidFill>
                  <a:srgbClr val="0033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1" name="Picture 4" descr="http://prorost-prorost.ru/iduvkomandu/images/shutterstock_129756977.jpg?crc=41879558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032" y="3555272"/>
              <a:ext cx="1872208" cy="173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static5.depositphotos.com/1033654/473/i/950/depositphotos_4734959-stock-photo-3d-human-stop-barrier-r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38" y="4005331"/>
              <a:ext cx="2088232" cy="193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autogear.ru/misc/i/gallery/84916/263094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1" y="4575877"/>
              <a:ext cx="2084496" cy="167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946646" y="574676"/>
            <a:ext cx="4945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ЕДИНЫЕ ОБЯЗАТЕЛЬНЫЕ ТРЕБОВАНИЯ К ПРОДУКЦИИ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ЕДИНЫЕ ПРОЦЕДУРЫ ДОПУСКА ПРОДУКЦИИ НА РЫНОК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926" y="645655"/>
            <a:ext cx="3400705" cy="610608"/>
          </a:xfrm>
          <a:prstGeom prst="rect">
            <a:avLst/>
          </a:prstGeom>
          <a:ln w="158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>
            <a:defPPr>
              <a:defRPr lang="ru-RU"/>
            </a:defPPr>
            <a:lvl1pPr lvl="0" defTabSz="6223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defRPr sz="1100" b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</a:rPr>
              <a:t> 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687333"/>
            <a:ext cx="2999691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ВЗАИМООБРАЩАЕМОЙ ПРОДУКЦИИ ОХВАЧЕНО ТЕХРЕГЛАМЕНТАМИ ЕАЭС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99" y="701283"/>
            <a:ext cx="10919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85%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779912" y="593259"/>
            <a:ext cx="216024" cy="702078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xmlns="" id="{CD42A66A-4F5C-4CD0-9083-1B50BD6D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8904" y="30510"/>
            <a:ext cx="609600" cy="381000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2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7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39062" y="979662"/>
            <a:ext cx="6809201" cy="1032548"/>
            <a:chOff x="139063" y="850222"/>
            <a:chExt cx="6491970" cy="1105855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1907704" y="850222"/>
              <a:ext cx="3872168" cy="1105855"/>
              <a:chOff x="3030095" y="2656409"/>
              <a:chExt cx="3872168" cy="1105855"/>
            </a:xfrm>
          </p:grpSpPr>
          <p:grpSp>
            <p:nvGrpSpPr>
              <p:cNvPr id="13" name="Group 19"/>
              <p:cNvGrpSpPr/>
              <p:nvPr/>
            </p:nvGrpSpPr>
            <p:grpSpPr>
              <a:xfrm rot="10800000">
                <a:off x="3030095" y="2685916"/>
                <a:ext cx="3872168" cy="1076348"/>
                <a:chOff x="1330047" y="2429082"/>
                <a:chExt cx="5162890" cy="1435130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 rot="10800000">
                  <a:off x="1436077" y="3148969"/>
                  <a:ext cx="1429557" cy="715242"/>
                </a:xfrm>
                <a:custGeom>
                  <a:avLst/>
                  <a:gdLst>
                    <a:gd name="T0" fmla="*/ 115 w 746"/>
                    <a:gd name="T1" fmla="*/ 372 h 372"/>
                    <a:gd name="T2" fmla="*/ 373 w 746"/>
                    <a:gd name="T3" fmla="*/ 114 h 372"/>
                    <a:gd name="T4" fmla="*/ 632 w 746"/>
                    <a:gd name="T5" fmla="*/ 372 h 372"/>
                    <a:gd name="T6" fmla="*/ 746 w 746"/>
                    <a:gd name="T7" fmla="*/ 372 h 372"/>
                    <a:gd name="T8" fmla="*/ 373 w 746"/>
                    <a:gd name="T9" fmla="*/ 0 h 372"/>
                    <a:gd name="T10" fmla="*/ 0 w 746"/>
                    <a:gd name="T11" fmla="*/ 372 h 372"/>
                    <a:gd name="T12" fmla="*/ 115 w 746"/>
                    <a:gd name="T13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6" h="372">
                      <a:moveTo>
                        <a:pt x="115" y="372"/>
                      </a:moveTo>
                      <a:cubicBezTo>
                        <a:pt x="115" y="230"/>
                        <a:pt x="231" y="114"/>
                        <a:pt x="373" y="114"/>
                      </a:cubicBezTo>
                      <a:cubicBezTo>
                        <a:pt x="515" y="114"/>
                        <a:pt x="631" y="230"/>
                        <a:pt x="632" y="372"/>
                      </a:cubicBezTo>
                      <a:cubicBezTo>
                        <a:pt x="746" y="372"/>
                        <a:pt x="746" y="372"/>
                        <a:pt x="746" y="372"/>
                      </a:cubicBezTo>
                      <a:cubicBezTo>
                        <a:pt x="746" y="166"/>
                        <a:pt x="579" y="0"/>
                        <a:pt x="373" y="0"/>
                      </a:cubicBezTo>
                      <a:cubicBezTo>
                        <a:pt x="168" y="0"/>
                        <a:pt x="1" y="166"/>
                        <a:pt x="0" y="372"/>
                      </a:cubicBezTo>
                      <a:lnTo>
                        <a:pt x="115" y="372"/>
                      </a:lnTo>
                      <a:close/>
                    </a:path>
                  </a:pathLst>
                </a:custGeom>
                <a:solidFill>
                  <a:srgbClr val="4CC776"/>
                </a:solidFill>
                <a:ln>
                  <a:noFill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5" name="Isosceles Triangle 9"/>
                <p:cNvSpPr/>
                <p:nvPr/>
              </p:nvSpPr>
              <p:spPr>
                <a:xfrm>
                  <a:off x="1330047" y="2914801"/>
                  <a:ext cx="420922" cy="272643"/>
                </a:xfrm>
                <a:prstGeom prst="triangle">
                  <a:avLst/>
                </a:prstGeom>
                <a:solidFill>
                  <a:srgbClr val="4CC77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13"/>
                </a:p>
              </p:txBody>
            </p:sp>
            <p:sp>
              <p:nvSpPr>
                <p:cNvPr id="16" name="Freeform 11"/>
                <p:cNvSpPr>
                  <a:spLocks/>
                </p:cNvSpPr>
                <p:nvPr/>
              </p:nvSpPr>
              <p:spPr bwMode="auto">
                <a:xfrm rot="10800000">
                  <a:off x="2645489" y="2429082"/>
                  <a:ext cx="1430485" cy="715243"/>
                </a:xfrm>
                <a:custGeom>
                  <a:avLst/>
                  <a:gdLst>
                    <a:gd name="T0" fmla="*/ 631 w 746"/>
                    <a:gd name="T1" fmla="*/ 0 h 372"/>
                    <a:gd name="T2" fmla="*/ 373 w 746"/>
                    <a:gd name="T3" fmla="*/ 258 h 372"/>
                    <a:gd name="T4" fmla="*/ 114 w 746"/>
                    <a:gd name="T5" fmla="*/ 0 h 372"/>
                    <a:gd name="T6" fmla="*/ 0 w 746"/>
                    <a:gd name="T7" fmla="*/ 0 h 372"/>
                    <a:gd name="T8" fmla="*/ 373 w 746"/>
                    <a:gd name="T9" fmla="*/ 372 h 372"/>
                    <a:gd name="T10" fmla="*/ 746 w 746"/>
                    <a:gd name="T11" fmla="*/ 0 h 372"/>
                    <a:gd name="T12" fmla="*/ 631 w 746"/>
                    <a:gd name="T13" fmla="*/ 0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6" h="372">
                      <a:moveTo>
                        <a:pt x="631" y="0"/>
                      </a:moveTo>
                      <a:cubicBezTo>
                        <a:pt x="631" y="142"/>
                        <a:pt x="515" y="258"/>
                        <a:pt x="373" y="258"/>
                      </a:cubicBezTo>
                      <a:cubicBezTo>
                        <a:pt x="230" y="258"/>
                        <a:pt x="115" y="142"/>
                        <a:pt x="1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6"/>
                        <a:pt x="167" y="372"/>
                        <a:pt x="373" y="372"/>
                      </a:cubicBezTo>
                      <a:cubicBezTo>
                        <a:pt x="578" y="372"/>
                        <a:pt x="745" y="206"/>
                        <a:pt x="746" y="0"/>
                      </a:cubicBezTo>
                      <a:lnTo>
                        <a:pt x="63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7" name="Isosceles Triangle 11"/>
                <p:cNvSpPr/>
                <p:nvPr/>
              </p:nvSpPr>
              <p:spPr>
                <a:xfrm rot="10800000">
                  <a:off x="2534435" y="3106695"/>
                  <a:ext cx="420922" cy="2726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13"/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 rot="10800000">
                  <a:off x="3856757" y="3148969"/>
                  <a:ext cx="1430485" cy="715243"/>
                </a:xfrm>
                <a:custGeom>
                  <a:avLst/>
                  <a:gdLst>
                    <a:gd name="T0" fmla="*/ 114 w 746"/>
                    <a:gd name="T1" fmla="*/ 372 h 372"/>
                    <a:gd name="T2" fmla="*/ 373 w 746"/>
                    <a:gd name="T3" fmla="*/ 114 h 372"/>
                    <a:gd name="T4" fmla="*/ 632 w 746"/>
                    <a:gd name="T5" fmla="*/ 372 h 372"/>
                    <a:gd name="T6" fmla="*/ 746 w 746"/>
                    <a:gd name="T7" fmla="*/ 372 h 372"/>
                    <a:gd name="T8" fmla="*/ 373 w 746"/>
                    <a:gd name="T9" fmla="*/ 0 h 372"/>
                    <a:gd name="T10" fmla="*/ 0 w 746"/>
                    <a:gd name="T11" fmla="*/ 372 h 372"/>
                    <a:gd name="T12" fmla="*/ 114 w 746"/>
                    <a:gd name="T13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6" h="372">
                      <a:moveTo>
                        <a:pt x="114" y="372"/>
                      </a:moveTo>
                      <a:cubicBezTo>
                        <a:pt x="115" y="230"/>
                        <a:pt x="231" y="114"/>
                        <a:pt x="373" y="114"/>
                      </a:cubicBezTo>
                      <a:cubicBezTo>
                        <a:pt x="515" y="114"/>
                        <a:pt x="631" y="230"/>
                        <a:pt x="632" y="372"/>
                      </a:cubicBezTo>
                      <a:cubicBezTo>
                        <a:pt x="746" y="372"/>
                        <a:pt x="746" y="372"/>
                        <a:pt x="746" y="372"/>
                      </a:cubicBezTo>
                      <a:cubicBezTo>
                        <a:pt x="745" y="166"/>
                        <a:pt x="579" y="0"/>
                        <a:pt x="373" y="0"/>
                      </a:cubicBezTo>
                      <a:cubicBezTo>
                        <a:pt x="167" y="0"/>
                        <a:pt x="1" y="166"/>
                        <a:pt x="0" y="372"/>
                      </a:cubicBezTo>
                      <a:lnTo>
                        <a:pt x="114" y="37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19" name="Isosceles Triangle 13"/>
                <p:cNvSpPr/>
                <p:nvPr/>
              </p:nvSpPr>
              <p:spPr>
                <a:xfrm>
                  <a:off x="3749616" y="2914802"/>
                  <a:ext cx="420922" cy="272643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13"/>
                </a:p>
              </p:txBody>
            </p:sp>
            <p:sp>
              <p:nvSpPr>
                <p:cNvPr id="20" name="Freeform 14"/>
                <p:cNvSpPr>
                  <a:spLocks/>
                </p:cNvSpPr>
                <p:nvPr/>
              </p:nvSpPr>
              <p:spPr bwMode="auto">
                <a:xfrm rot="10800000">
                  <a:off x="5062452" y="2429082"/>
                  <a:ext cx="1430485" cy="715243"/>
                </a:xfrm>
                <a:custGeom>
                  <a:avLst/>
                  <a:gdLst>
                    <a:gd name="T0" fmla="*/ 631 w 746"/>
                    <a:gd name="T1" fmla="*/ 0 h 372"/>
                    <a:gd name="T2" fmla="*/ 373 w 746"/>
                    <a:gd name="T3" fmla="*/ 258 h 372"/>
                    <a:gd name="T4" fmla="*/ 114 w 746"/>
                    <a:gd name="T5" fmla="*/ 0 h 372"/>
                    <a:gd name="T6" fmla="*/ 0 w 746"/>
                    <a:gd name="T7" fmla="*/ 0 h 372"/>
                    <a:gd name="T8" fmla="*/ 373 w 746"/>
                    <a:gd name="T9" fmla="*/ 372 h 372"/>
                    <a:gd name="T10" fmla="*/ 746 w 746"/>
                    <a:gd name="T11" fmla="*/ 0 h 372"/>
                    <a:gd name="T12" fmla="*/ 631 w 746"/>
                    <a:gd name="T13" fmla="*/ 0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6" h="372">
                      <a:moveTo>
                        <a:pt x="631" y="0"/>
                      </a:moveTo>
                      <a:cubicBezTo>
                        <a:pt x="631" y="142"/>
                        <a:pt x="515" y="258"/>
                        <a:pt x="373" y="258"/>
                      </a:cubicBezTo>
                      <a:cubicBezTo>
                        <a:pt x="230" y="258"/>
                        <a:pt x="115" y="142"/>
                        <a:pt x="1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6"/>
                        <a:pt x="167" y="372"/>
                        <a:pt x="373" y="372"/>
                      </a:cubicBezTo>
                      <a:cubicBezTo>
                        <a:pt x="578" y="372"/>
                        <a:pt x="745" y="206"/>
                        <a:pt x="746" y="0"/>
                      </a:cubicBezTo>
                      <a:lnTo>
                        <a:pt x="6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013"/>
                </a:p>
              </p:txBody>
            </p:sp>
            <p:sp>
              <p:nvSpPr>
                <p:cNvPr id="21" name="Isosceles Triangle 15"/>
                <p:cNvSpPr/>
                <p:nvPr/>
              </p:nvSpPr>
              <p:spPr>
                <a:xfrm rot="10800000">
                  <a:off x="4948157" y="3106695"/>
                  <a:ext cx="420922" cy="272643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13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 flipH="1">
                <a:off x="3138765" y="2656412"/>
                <a:ext cx="828000" cy="29666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49 ТР ЕАЭС</a:t>
                </a:r>
              </a:p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принято</a:t>
                </a:r>
                <a:endParaRPr lang="en-US" sz="7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Oval 35"/>
              <p:cNvSpPr/>
              <p:nvPr/>
            </p:nvSpPr>
            <p:spPr bwMode="auto">
              <a:xfrm>
                <a:off x="3324165" y="296489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350" dirty="0"/>
                  <a:t>49</a:t>
                </a:r>
                <a:endParaRPr lang="en-US" sz="1350" dirty="0"/>
              </a:p>
            </p:txBody>
          </p:sp>
          <p:sp>
            <p:nvSpPr>
              <p:cNvPr id="36" name="Oval 36"/>
              <p:cNvSpPr/>
              <p:nvPr/>
            </p:nvSpPr>
            <p:spPr bwMode="auto">
              <a:xfrm>
                <a:off x="4230936" y="296489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350" dirty="0"/>
                  <a:t>43</a:t>
                </a:r>
                <a:endParaRPr lang="en-US" sz="1350" dirty="0"/>
              </a:p>
            </p:txBody>
          </p:sp>
          <p:sp>
            <p:nvSpPr>
              <p:cNvPr id="37" name="Oval 37"/>
              <p:cNvSpPr/>
              <p:nvPr/>
            </p:nvSpPr>
            <p:spPr bwMode="auto">
              <a:xfrm>
                <a:off x="5137707" y="296489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350" dirty="0"/>
                  <a:t>11</a:t>
                </a:r>
                <a:endParaRPr lang="en-US" sz="1350" dirty="0"/>
              </a:p>
            </p:txBody>
          </p:sp>
          <p:sp>
            <p:nvSpPr>
              <p:cNvPr id="38" name="Oval 38"/>
              <p:cNvSpPr/>
              <p:nvPr/>
            </p:nvSpPr>
            <p:spPr bwMode="auto">
              <a:xfrm>
                <a:off x="6044477" y="2964891"/>
                <a:ext cx="457200" cy="457200"/>
              </a:xfrm>
              <a:prstGeom prst="ellipse">
                <a:avLst/>
              </a:prstGeom>
              <a:no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1350" dirty="0"/>
                  <a:t>42</a:t>
                </a:r>
                <a:endParaRPr lang="en-US" sz="13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4041050" y="3460487"/>
                <a:ext cx="828000" cy="29666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43 ТР ЕАЭС</a:t>
                </a:r>
              </a:p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вступили  в силу</a:t>
                </a:r>
                <a:endParaRPr lang="en-US" sz="7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flipH="1">
                <a:off x="4951416" y="2656409"/>
                <a:ext cx="828000" cy="29666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11 ТР ЕАЭС</a:t>
                </a:r>
              </a:p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в разработке</a:t>
                </a:r>
                <a:endParaRPr lang="en-US" sz="7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flipH="1">
                <a:off x="5872657" y="3460487"/>
                <a:ext cx="828000" cy="29666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accent2"/>
                    </a:solidFill>
                  </a:rPr>
                  <a:t>42 изменения</a:t>
                </a:r>
                <a:br>
                  <a:rPr lang="ru-RU" sz="900" b="1" dirty="0">
                    <a:solidFill>
                      <a:schemeClr val="accent2"/>
                    </a:solidFill>
                  </a:rPr>
                </a:br>
                <a:r>
                  <a:rPr lang="ru-RU" sz="900" b="1" dirty="0">
                    <a:solidFill>
                      <a:schemeClr val="accent2"/>
                    </a:solidFill>
                  </a:rPr>
                  <a:t>в разработке</a:t>
                </a:r>
                <a:endParaRPr lang="en-US" sz="7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82891" y="879729"/>
              <a:ext cx="1268258" cy="818459"/>
              <a:chOff x="1331640" y="4007102"/>
              <a:chExt cx="1268258" cy="818459"/>
            </a:xfrm>
          </p:grpSpPr>
          <p:grpSp>
            <p:nvGrpSpPr>
              <p:cNvPr id="29" name="Google Shape;951;p6"/>
              <p:cNvGrpSpPr/>
              <p:nvPr/>
            </p:nvGrpSpPr>
            <p:grpSpPr>
              <a:xfrm flipH="1">
                <a:off x="1687375" y="4414621"/>
                <a:ext cx="484903" cy="410940"/>
                <a:chOff x="196850" y="1958976"/>
                <a:chExt cx="1200150" cy="768350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30" name="Google Shape;952;p6"/>
                <p:cNvSpPr/>
                <p:nvPr/>
              </p:nvSpPr>
              <p:spPr>
                <a:xfrm>
                  <a:off x="196850" y="1958976"/>
                  <a:ext cx="120015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70" extrusionOk="0">
                      <a:moveTo>
                        <a:pt x="2" y="159"/>
                      </a:moveTo>
                      <a:cubicBezTo>
                        <a:pt x="3" y="158"/>
                        <a:pt x="4" y="157"/>
                        <a:pt x="6" y="157"/>
                      </a:cubicBezTo>
                      <a:cubicBezTo>
                        <a:pt x="100" y="157"/>
                        <a:pt x="100" y="157"/>
                        <a:pt x="100" y="157"/>
                      </a:cubicBezTo>
                      <a:cubicBezTo>
                        <a:pt x="102" y="157"/>
                        <a:pt x="104" y="158"/>
                        <a:pt x="105" y="159"/>
                      </a:cubicBezTo>
                      <a:cubicBezTo>
                        <a:pt x="106" y="160"/>
                        <a:pt x="107" y="162"/>
                        <a:pt x="107" y="163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7" y="165"/>
                        <a:pt x="106" y="167"/>
                        <a:pt x="105" y="168"/>
                      </a:cubicBezTo>
                      <a:cubicBezTo>
                        <a:pt x="104" y="169"/>
                        <a:pt x="102" y="170"/>
                        <a:pt x="100" y="170"/>
                      </a:cubicBezTo>
                      <a:cubicBezTo>
                        <a:pt x="6" y="170"/>
                        <a:pt x="6" y="170"/>
                        <a:pt x="6" y="170"/>
                      </a:cubicBezTo>
                      <a:cubicBezTo>
                        <a:pt x="4" y="170"/>
                        <a:pt x="3" y="169"/>
                        <a:pt x="2" y="168"/>
                      </a:cubicBezTo>
                      <a:cubicBezTo>
                        <a:pt x="0" y="167"/>
                        <a:pt x="0" y="165"/>
                        <a:pt x="0" y="164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162"/>
                        <a:pt x="0" y="160"/>
                        <a:pt x="2" y="159"/>
                      </a:cubicBezTo>
                      <a:close/>
                      <a:moveTo>
                        <a:pt x="317" y="90"/>
                      </a:moveTo>
                      <a:cubicBezTo>
                        <a:pt x="317" y="107"/>
                        <a:pt x="311" y="121"/>
                        <a:pt x="299" y="132"/>
                      </a:cubicBezTo>
                      <a:cubicBezTo>
                        <a:pt x="287" y="144"/>
                        <a:pt x="273" y="150"/>
                        <a:pt x="257" y="150"/>
                      </a:cubicBezTo>
                      <a:cubicBezTo>
                        <a:pt x="63" y="150"/>
                        <a:pt x="63" y="150"/>
                        <a:pt x="63" y="150"/>
                      </a:cubicBezTo>
                      <a:cubicBezTo>
                        <a:pt x="46" y="150"/>
                        <a:pt x="32" y="144"/>
                        <a:pt x="20" y="132"/>
                      </a:cubicBezTo>
                      <a:cubicBezTo>
                        <a:pt x="9" y="121"/>
                        <a:pt x="3" y="107"/>
                        <a:pt x="3" y="90"/>
                      </a:cubicBezTo>
                      <a:cubicBezTo>
                        <a:pt x="3" y="83"/>
                        <a:pt x="3" y="83"/>
                        <a:pt x="3" y="83"/>
                      </a:cubicBezTo>
                      <a:cubicBezTo>
                        <a:pt x="3" y="66"/>
                        <a:pt x="9" y="52"/>
                        <a:pt x="20" y="41"/>
                      </a:cubicBezTo>
                      <a:cubicBezTo>
                        <a:pt x="32" y="29"/>
                        <a:pt x="46" y="23"/>
                        <a:pt x="63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20"/>
                        <a:pt x="68" y="20"/>
                        <a:pt x="68" y="20"/>
                      </a:cubicBezTo>
                      <a:cubicBezTo>
                        <a:pt x="68" y="17"/>
                        <a:pt x="69" y="14"/>
                        <a:pt x="71" y="12"/>
                      </a:cubicBezTo>
                      <a:cubicBezTo>
                        <a:pt x="73" y="10"/>
                        <a:pt x="76" y="9"/>
                        <a:pt x="79" y="9"/>
                      </a:cubicBezTo>
                      <a:cubicBezTo>
                        <a:pt x="82" y="9"/>
                        <a:pt x="84" y="10"/>
                        <a:pt x="87" y="12"/>
                      </a:cubicBezTo>
                      <a:cubicBezTo>
                        <a:pt x="89" y="14"/>
                        <a:pt x="90" y="17"/>
                        <a:pt x="90" y="20"/>
                      </a:cubicBezTo>
                      <a:cubicBezTo>
                        <a:pt x="90" y="23"/>
                        <a:pt x="90" y="23"/>
                        <a:pt x="90" y="23"/>
                      </a:cubicBezTo>
                      <a:cubicBezTo>
                        <a:pt x="123" y="23"/>
                        <a:pt x="123" y="23"/>
                        <a:pt x="123" y="23"/>
                      </a:cubicBezTo>
                      <a:cubicBezTo>
                        <a:pt x="122" y="21"/>
                        <a:pt x="122" y="20"/>
                        <a:pt x="122" y="18"/>
                      </a:cubicBezTo>
                      <a:cubicBezTo>
                        <a:pt x="122" y="17"/>
                        <a:pt x="122" y="17"/>
                        <a:pt x="122" y="17"/>
                      </a:cubicBezTo>
                      <a:cubicBezTo>
                        <a:pt x="122" y="12"/>
                        <a:pt x="124" y="8"/>
                        <a:pt x="127" y="5"/>
                      </a:cubicBezTo>
                      <a:cubicBezTo>
                        <a:pt x="130" y="1"/>
                        <a:pt x="135" y="0"/>
                        <a:pt x="140" y="0"/>
                      </a:cubicBezTo>
                      <a:cubicBezTo>
                        <a:pt x="180" y="0"/>
                        <a:pt x="180" y="0"/>
                        <a:pt x="180" y="0"/>
                      </a:cubicBezTo>
                      <a:cubicBezTo>
                        <a:pt x="185" y="0"/>
                        <a:pt x="189" y="1"/>
                        <a:pt x="193" y="5"/>
                      </a:cubicBezTo>
                      <a:cubicBezTo>
                        <a:pt x="196" y="8"/>
                        <a:pt x="198" y="12"/>
                        <a:pt x="198" y="17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198" y="20"/>
                        <a:pt x="198" y="21"/>
                        <a:pt x="197" y="23"/>
                      </a:cubicBezTo>
                      <a:cubicBezTo>
                        <a:pt x="226" y="23"/>
                        <a:pt x="226" y="23"/>
                        <a:pt x="226" y="23"/>
                      </a:cubicBezTo>
                      <a:cubicBezTo>
                        <a:pt x="226" y="20"/>
                        <a:pt x="226" y="20"/>
                        <a:pt x="226" y="20"/>
                      </a:cubicBezTo>
                      <a:cubicBezTo>
                        <a:pt x="226" y="17"/>
                        <a:pt x="227" y="14"/>
                        <a:pt x="229" y="12"/>
                      </a:cubicBezTo>
                      <a:cubicBezTo>
                        <a:pt x="231" y="10"/>
                        <a:pt x="234" y="9"/>
                        <a:pt x="237" y="9"/>
                      </a:cubicBezTo>
                      <a:cubicBezTo>
                        <a:pt x="240" y="9"/>
                        <a:pt x="242" y="10"/>
                        <a:pt x="245" y="12"/>
                      </a:cubicBezTo>
                      <a:cubicBezTo>
                        <a:pt x="247" y="14"/>
                        <a:pt x="248" y="17"/>
                        <a:pt x="248" y="20"/>
                      </a:cubicBezTo>
                      <a:cubicBezTo>
                        <a:pt x="248" y="23"/>
                        <a:pt x="248" y="23"/>
                        <a:pt x="248" y="23"/>
                      </a:cubicBezTo>
                      <a:cubicBezTo>
                        <a:pt x="257" y="23"/>
                        <a:pt x="257" y="23"/>
                        <a:pt x="257" y="23"/>
                      </a:cubicBezTo>
                      <a:cubicBezTo>
                        <a:pt x="273" y="23"/>
                        <a:pt x="287" y="29"/>
                        <a:pt x="299" y="41"/>
                      </a:cubicBezTo>
                      <a:cubicBezTo>
                        <a:pt x="311" y="52"/>
                        <a:pt x="317" y="66"/>
                        <a:pt x="317" y="83"/>
                      </a:cubicBezTo>
                      <a:lnTo>
                        <a:pt x="317" y="90"/>
                      </a:lnTo>
                      <a:close/>
                      <a:moveTo>
                        <a:pt x="301" y="159"/>
                      </a:moveTo>
                      <a:cubicBezTo>
                        <a:pt x="302" y="160"/>
                        <a:pt x="303" y="162"/>
                        <a:pt x="303" y="163"/>
                      </a:cubicBezTo>
                      <a:cubicBezTo>
                        <a:pt x="303" y="164"/>
                        <a:pt x="303" y="164"/>
                        <a:pt x="303" y="164"/>
                      </a:cubicBezTo>
                      <a:cubicBezTo>
                        <a:pt x="303" y="165"/>
                        <a:pt x="302" y="167"/>
                        <a:pt x="301" y="168"/>
                      </a:cubicBezTo>
                      <a:cubicBezTo>
                        <a:pt x="300" y="169"/>
                        <a:pt x="298" y="170"/>
                        <a:pt x="296" y="170"/>
                      </a:cubicBezTo>
                      <a:cubicBezTo>
                        <a:pt x="202" y="170"/>
                        <a:pt x="202" y="170"/>
                        <a:pt x="202" y="170"/>
                      </a:cubicBezTo>
                      <a:cubicBezTo>
                        <a:pt x="200" y="170"/>
                        <a:pt x="199" y="169"/>
                        <a:pt x="198" y="168"/>
                      </a:cubicBezTo>
                      <a:cubicBezTo>
                        <a:pt x="196" y="167"/>
                        <a:pt x="196" y="165"/>
                        <a:pt x="196" y="164"/>
                      </a:cubicBezTo>
                      <a:cubicBezTo>
                        <a:pt x="196" y="163"/>
                        <a:pt x="196" y="163"/>
                        <a:pt x="196" y="163"/>
                      </a:cubicBezTo>
                      <a:cubicBezTo>
                        <a:pt x="196" y="162"/>
                        <a:pt x="196" y="160"/>
                        <a:pt x="198" y="159"/>
                      </a:cubicBezTo>
                      <a:cubicBezTo>
                        <a:pt x="199" y="158"/>
                        <a:pt x="200" y="157"/>
                        <a:pt x="202" y="157"/>
                      </a:cubicBezTo>
                      <a:cubicBezTo>
                        <a:pt x="296" y="157"/>
                        <a:pt x="296" y="157"/>
                        <a:pt x="296" y="157"/>
                      </a:cubicBezTo>
                      <a:cubicBezTo>
                        <a:pt x="298" y="157"/>
                        <a:pt x="300" y="158"/>
                        <a:pt x="301" y="1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953;p6"/>
                <p:cNvSpPr/>
                <p:nvPr/>
              </p:nvSpPr>
              <p:spPr>
                <a:xfrm>
                  <a:off x="261938" y="2611438"/>
                  <a:ext cx="117475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1" extrusionOk="0">
                      <a:moveTo>
                        <a:pt x="26" y="26"/>
                      </a:moveTo>
                      <a:cubicBezTo>
                        <a:pt x="23" y="29"/>
                        <a:pt x="19" y="31"/>
                        <a:pt x="15" y="31"/>
                      </a:cubicBezTo>
                      <a:cubicBezTo>
                        <a:pt x="11" y="31"/>
                        <a:pt x="7" y="29"/>
                        <a:pt x="4" y="26"/>
                      </a:cubicBezTo>
                      <a:cubicBezTo>
                        <a:pt x="1" y="23"/>
                        <a:pt x="0" y="20"/>
                        <a:pt x="0" y="15"/>
                      </a:cubicBezTo>
                      <a:cubicBezTo>
                        <a:pt x="0" y="11"/>
                        <a:pt x="1" y="7"/>
                        <a:pt x="4" y="4"/>
                      </a:cubicBezTo>
                      <a:cubicBezTo>
                        <a:pt x="7" y="1"/>
                        <a:pt x="11" y="0"/>
                        <a:pt x="15" y="0"/>
                      </a:cubicBezTo>
                      <a:cubicBezTo>
                        <a:pt x="19" y="0"/>
                        <a:pt x="23" y="1"/>
                        <a:pt x="26" y="4"/>
                      </a:cubicBezTo>
                      <a:cubicBezTo>
                        <a:pt x="29" y="7"/>
                        <a:pt x="31" y="11"/>
                        <a:pt x="31" y="15"/>
                      </a:cubicBezTo>
                      <a:cubicBezTo>
                        <a:pt x="31" y="20"/>
                        <a:pt x="29" y="23"/>
                        <a:pt x="2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954;p6"/>
                <p:cNvSpPr/>
                <p:nvPr/>
              </p:nvSpPr>
              <p:spPr>
                <a:xfrm>
                  <a:off x="420688" y="2611438"/>
                  <a:ext cx="117475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1" extrusionOk="0">
                      <a:moveTo>
                        <a:pt x="15" y="31"/>
                      </a:moveTo>
                      <a:cubicBezTo>
                        <a:pt x="11" y="31"/>
                        <a:pt x="7" y="29"/>
                        <a:pt x="4" y="26"/>
                      </a:cubicBezTo>
                      <a:cubicBezTo>
                        <a:pt x="1" y="23"/>
                        <a:pt x="0" y="20"/>
                        <a:pt x="0" y="15"/>
                      </a:cubicBezTo>
                      <a:cubicBezTo>
                        <a:pt x="0" y="11"/>
                        <a:pt x="1" y="7"/>
                        <a:pt x="4" y="4"/>
                      </a:cubicBezTo>
                      <a:cubicBezTo>
                        <a:pt x="7" y="1"/>
                        <a:pt x="11" y="0"/>
                        <a:pt x="15" y="0"/>
                      </a:cubicBezTo>
                      <a:cubicBezTo>
                        <a:pt x="19" y="0"/>
                        <a:pt x="23" y="1"/>
                        <a:pt x="26" y="4"/>
                      </a:cubicBezTo>
                      <a:cubicBezTo>
                        <a:pt x="29" y="7"/>
                        <a:pt x="31" y="11"/>
                        <a:pt x="31" y="15"/>
                      </a:cubicBezTo>
                      <a:cubicBezTo>
                        <a:pt x="31" y="20"/>
                        <a:pt x="29" y="23"/>
                        <a:pt x="26" y="26"/>
                      </a:cubicBezTo>
                      <a:cubicBezTo>
                        <a:pt x="23" y="29"/>
                        <a:pt x="19" y="31"/>
                        <a:pt x="1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955;p6"/>
                <p:cNvSpPr/>
                <p:nvPr/>
              </p:nvSpPr>
              <p:spPr>
                <a:xfrm>
                  <a:off x="1003300" y="2611438"/>
                  <a:ext cx="117475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1" extrusionOk="0">
                      <a:moveTo>
                        <a:pt x="15" y="31"/>
                      </a:moveTo>
                      <a:cubicBezTo>
                        <a:pt x="11" y="31"/>
                        <a:pt x="7" y="29"/>
                        <a:pt x="4" y="26"/>
                      </a:cubicBezTo>
                      <a:cubicBezTo>
                        <a:pt x="1" y="23"/>
                        <a:pt x="0" y="20"/>
                        <a:pt x="0" y="15"/>
                      </a:cubicBezTo>
                      <a:cubicBezTo>
                        <a:pt x="0" y="11"/>
                        <a:pt x="1" y="7"/>
                        <a:pt x="4" y="4"/>
                      </a:cubicBezTo>
                      <a:cubicBezTo>
                        <a:pt x="7" y="1"/>
                        <a:pt x="11" y="0"/>
                        <a:pt x="15" y="0"/>
                      </a:cubicBezTo>
                      <a:cubicBezTo>
                        <a:pt x="19" y="0"/>
                        <a:pt x="23" y="1"/>
                        <a:pt x="26" y="4"/>
                      </a:cubicBezTo>
                      <a:cubicBezTo>
                        <a:pt x="29" y="7"/>
                        <a:pt x="31" y="11"/>
                        <a:pt x="31" y="15"/>
                      </a:cubicBezTo>
                      <a:cubicBezTo>
                        <a:pt x="31" y="20"/>
                        <a:pt x="29" y="23"/>
                        <a:pt x="26" y="26"/>
                      </a:cubicBezTo>
                      <a:cubicBezTo>
                        <a:pt x="23" y="29"/>
                        <a:pt x="19" y="31"/>
                        <a:pt x="15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956;p6"/>
                <p:cNvSpPr/>
                <p:nvPr/>
              </p:nvSpPr>
              <p:spPr>
                <a:xfrm>
                  <a:off x="1162050" y="2611438"/>
                  <a:ext cx="117475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1" extrusionOk="0">
                      <a:moveTo>
                        <a:pt x="4" y="26"/>
                      </a:moveTo>
                      <a:cubicBezTo>
                        <a:pt x="1" y="23"/>
                        <a:pt x="0" y="20"/>
                        <a:pt x="0" y="15"/>
                      </a:cubicBezTo>
                      <a:cubicBezTo>
                        <a:pt x="0" y="11"/>
                        <a:pt x="1" y="7"/>
                        <a:pt x="4" y="4"/>
                      </a:cubicBezTo>
                      <a:cubicBezTo>
                        <a:pt x="7" y="1"/>
                        <a:pt x="11" y="0"/>
                        <a:pt x="15" y="0"/>
                      </a:cubicBezTo>
                      <a:cubicBezTo>
                        <a:pt x="19" y="0"/>
                        <a:pt x="23" y="1"/>
                        <a:pt x="26" y="4"/>
                      </a:cubicBezTo>
                      <a:cubicBezTo>
                        <a:pt x="29" y="7"/>
                        <a:pt x="31" y="11"/>
                        <a:pt x="31" y="15"/>
                      </a:cubicBezTo>
                      <a:cubicBezTo>
                        <a:pt x="31" y="20"/>
                        <a:pt x="29" y="23"/>
                        <a:pt x="26" y="26"/>
                      </a:cubicBezTo>
                      <a:cubicBezTo>
                        <a:pt x="23" y="29"/>
                        <a:pt x="19" y="31"/>
                        <a:pt x="15" y="31"/>
                      </a:cubicBezTo>
                      <a:cubicBezTo>
                        <a:pt x="11" y="31"/>
                        <a:pt x="7" y="29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945;p6"/>
              <p:cNvGrpSpPr/>
              <p:nvPr/>
            </p:nvGrpSpPr>
            <p:grpSpPr>
              <a:xfrm>
                <a:off x="2334536" y="4478583"/>
                <a:ext cx="187062" cy="283016"/>
                <a:chOff x="5541963" y="285727"/>
                <a:chExt cx="495300" cy="58578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2" name="Google Shape;946;p6"/>
                <p:cNvSpPr/>
                <p:nvPr/>
              </p:nvSpPr>
              <p:spPr>
                <a:xfrm>
                  <a:off x="5541963" y="793727"/>
                  <a:ext cx="439738" cy="777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7;p6"/>
                <p:cNvSpPr/>
                <p:nvPr/>
              </p:nvSpPr>
              <p:spPr>
                <a:xfrm>
                  <a:off x="5584826" y="285727"/>
                  <a:ext cx="441325" cy="4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752" extrusionOk="0">
                      <a:moveTo>
                        <a:pt x="0" y="44"/>
                      </a:moveTo>
                      <a:cubicBezTo>
                        <a:pt x="0" y="752"/>
                        <a:pt x="0" y="752"/>
                        <a:pt x="0" y="752"/>
                      </a:cubicBezTo>
                      <a:cubicBezTo>
                        <a:pt x="547" y="752"/>
                        <a:pt x="547" y="752"/>
                        <a:pt x="547" y="752"/>
                      </a:cubicBezTo>
                      <a:cubicBezTo>
                        <a:pt x="547" y="427"/>
                        <a:pt x="547" y="427"/>
                        <a:pt x="547" y="427"/>
                      </a:cubicBezTo>
                      <a:cubicBezTo>
                        <a:pt x="564" y="427"/>
                        <a:pt x="564" y="427"/>
                        <a:pt x="564" y="427"/>
                      </a:cubicBezTo>
                      <a:cubicBezTo>
                        <a:pt x="564" y="671"/>
                        <a:pt x="564" y="671"/>
                        <a:pt x="564" y="671"/>
                      </a:cubicBezTo>
                      <a:cubicBezTo>
                        <a:pt x="564" y="675"/>
                        <a:pt x="561" y="709"/>
                        <a:pt x="582" y="731"/>
                      </a:cubicBezTo>
                      <a:cubicBezTo>
                        <a:pt x="592" y="743"/>
                        <a:pt x="607" y="749"/>
                        <a:pt x="624" y="749"/>
                      </a:cubicBezTo>
                      <a:cubicBezTo>
                        <a:pt x="641" y="749"/>
                        <a:pt x="655" y="743"/>
                        <a:pt x="665" y="732"/>
                      </a:cubicBezTo>
                      <a:cubicBezTo>
                        <a:pt x="684" y="710"/>
                        <a:pt x="685" y="676"/>
                        <a:pt x="684" y="668"/>
                      </a:cubicBezTo>
                      <a:cubicBezTo>
                        <a:pt x="684" y="290"/>
                        <a:pt x="684" y="290"/>
                        <a:pt x="684" y="290"/>
                      </a:cubicBezTo>
                      <a:cubicBezTo>
                        <a:pt x="650" y="290"/>
                        <a:pt x="650" y="290"/>
                        <a:pt x="650" y="290"/>
                      </a:cubicBezTo>
                      <a:cubicBezTo>
                        <a:pt x="650" y="671"/>
                        <a:pt x="650" y="671"/>
                        <a:pt x="650" y="671"/>
                      </a:cubicBezTo>
                      <a:cubicBezTo>
                        <a:pt x="650" y="683"/>
                        <a:pt x="648" y="699"/>
                        <a:pt x="639" y="709"/>
                      </a:cubicBezTo>
                      <a:cubicBezTo>
                        <a:pt x="637" y="712"/>
                        <a:pt x="633" y="715"/>
                        <a:pt x="624" y="715"/>
                      </a:cubicBezTo>
                      <a:cubicBezTo>
                        <a:pt x="614" y="715"/>
                        <a:pt x="610" y="711"/>
                        <a:pt x="607" y="709"/>
                      </a:cubicBezTo>
                      <a:cubicBezTo>
                        <a:pt x="598" y="699"/>
                        <a:pt x="598" y="688"/>
                        <a:pt x="598" y="672"/>
                      </a:cubicBezTo>
                      <a:cubicBezTo>
                        <a:pt x="598" y="393"/>
                        <a:pt x="598" y="393"/>
                        <a:pt x="598" y="393"/>
                      </a:cubicBezTo>
                      <a:cubicBezTo>
                        <a:pt x="547" y="393"/>
                        <a:pt x="547" y="393"/>
                        <a:pt x="547" y="393"/>
                      </a:cubicBezTo>
                      <a:cubicBezTo>
                        <a:pt x="547" y="44"/>
                        <a:pt x="547" y="44"/>
                        <a:pt x="547" y="44"/>
                      </a:cubicBezTo>
                      <a:cubicBezTo>
                        <a:pt x="547" y="23"/>
                        <a:pt x="530" y="0"/>
                        <a:pt x="509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23"/>
                        <a:pt x="0" y="44"/>
                      </a:cubicBezTo>
                      <a:close/>
                      <a:moveTo>
                        <a:pt x="462" y="444"/>
                      </a:moveTo>
                      <a:cubicBezTo>
                        <a:pt x="342" y="444"/>
                        <a:pt x="342" y="444"/>
                        <a:pt x="342" y="444"/>
                      </a:cubicBezTo>
                      <a:cubicBezTo>
                        <a:pt x="342" y="393"/>
                        <a:pt x="342" y="393"/>
                        <a:pt x="342" y="393"/>
                      </a:cubicBezTo>
                      <a:cubicBezTo>
                        <a:pt x="462" y="393"/>
                        <a:pt x="462" y="393"/>
                        <a:pt x="462" y="393"/>
                      </a:cubicBezTo>
                      <a:lnTo>
                        <a:pt x="462" y="444"/>
                      </a:lnTo>
                      <a:close/>
                      <a:moveTo>
                        <a:pt x="103" y="103"/>
                      </a:moveTo>
                      <a:cubicBezTo>
                        <a:pt x="462" y="103"/>
                        <a:pt x="462" y="103"/>
                        <a:pt x="462" y="103"/>
                      </a:cubicBezTo>
                      <a:cubicBezTo>
                        <a:pt x="462" y="325"/>
                        <a:pt x="462" y="325"/>
                        <a:pt x="462" y="325"/>
                      </a:cubicBezTo>
                      <a:cubicBezTo>
                        <a:pt x="103" y="325"/>
                        <a:pt x="103" y="325"/>
                        <a:pt x="103" y="325"/>
                      </a:cubicBezTo>
                      <a:lnTo>
                        <a:pt x="103" y="103"/>
                      </a:lnTo>
                      <a:close/>
                      <a:moveTo>
                        <a:pt x="103" y="393"/>
                      </a:moveTo>
                      <a:cubicBezTo>
                        <a:pt x="240" y="393"/>
                        <a:pt x="240" y="393"/>
                        <a:pt x="240" y="393"/>
                      </a:cubicBezTo>
                      <a:cubicBezTo>
                        <a:pt x="240" y="444"/>
                        <a:pt x="240" y="444"/>
                        <a:pt x="240" y="444"/>
                      </a:cubicBezTo>
                      <a:cubicBezTo>
                        <a:pt x="103" y="444"/>
                        <a:pt x="103" y="444"/>
                        <a:pt x="103" y="444"/>
                      </a:cubicBezTo>
                      <a:lnTo>
                        <a:pt x="103" y="393"/>
                      </a:lnTo>
                      <a:close/>
                      <a:moveTo>
                        <a:pt x="103" y="393"/>
                      </a:moveTo>
                      <a:cubicBezTo>
                        <a:pt x="103" y="393"/>
                        <a:pt x="103" y="393"/>
                        <a:pt x="103" y="39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948;p6"/>
                <p:cNvSpPr/>
                <p:nvPr/>
              </p:nvSpPr>
              <p:spPr>
                <a:xfrm>
                  <a:off x="5948363" y="331765"/>
                  <a:ext cx="88900" cy="1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04" extrusionOk="0">
                      <a:moveTo>
                        <a:pt x="137" y="204"/>
                      </a:moveTo>
                      <a:cubicBezTo>
                        <a:pt x="137" y="43"/>
                        <a:pt x="137" y="43"/>
                        <a:pt x="137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5" y="91"/>
                        <a:pt x="18" y="120"/>
                        <a:pt x="35" y="140"/>
                      </a:cubicBezTo>
                      <a:cubicBezTo>
                        <a:pt x="43" y="150"/>
                        <a:pt x="56" y="156"/>
                        <a:pt x="69" y="160"/>
                      </a:cubicBezTo>
                      <a:cubicBezTo>
                        <a:pt x="69" y="204"/>
                        <a:pt x="69" y="204"/>
                        <a:pt x="69" y="204"/>
                      </a:cubicBezTo>
                      <a:lnTo>
                        <a:pt x="137" y="204"/>
                      </a:lnTo>
                      <a:close/>
                      <a:moveTo>
                        <a:pt x="47" y="129"/>
                      </a:moveTo>
                      <a:cubicBezTo>
                        <a:pt x="35" y="115"/>
                        <a:pt x="33" y="94"/>
                        <a:pt x="33" y="79"/>
                      </a:cubicBezTo>
                      <a:cubicBezTo>
                        <a:pt x="69" y="92"/>
                        <a:pt x="69" y="92"/>
                        <a:pt x="69" y="92"/>
                      </a:cubicBezTo>
                      <a:cubicBezTo>
                        <a:pt x="69" y="142"/>
                        <a:pt x="69" y="142"/>
                        <a:pt x="69" y="142"/>
                      </a:cubicBezTo>
                      <a:cubicBezTo>
                        <a:pt x="60" y="140"/>
                        <a:pt x="53" y="136"/>
                        <a:pt x="47" y="129"/>
                      </a:cubicBezTo>
                      <a:close/>
                      <a:moveTo>
                        <a:pt x="47" y="129"/>
                      </a:moveTo>
                      <a:cubicBezTo>
                        <a:pt x="47" y="129"/>
                        <a:pt x="47" y="129"/>
                        <a:pt x="47" y="12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" name="Google Shape;1280;p7"/>
              <p:cNvSpPr/>
              <p:nvPr/>
            </p:nvSpPr>
            <p:spPr>
              <a:xfrm>
                <a:off x="2020066" y="4007102"/>
                <a:ext cx="242451" cy="351601"/>
              </a:xfrm>
              <a:custGeom>
                <a:avLst/>
                <a:gdLst/>
                <a:ahLst/>
                <a:cxnLst/>
                <a:rect l="l" t="t" r="r" b="b"/>
                <a:pathLst>
                  <a:path w="70" h="102" extrusionOk="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90;p2"/>
              <p:cNvSpPr/>
              <p:nvPr/>
            </p:nvSpPr>
            <p:spPr>
              <a:xfrm>
                <a:off x="1631534" y="4085271"/>
                <a:ext cx="250825" cy="1952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57" extrusionOk="0">
                    <a:moveTo>
                      <a:pt x="73" y="45"/>
                    </a:moveTo>
                    <a:cubicBezTo>
                      <a:pt x="73" y="46"/>
                      <a:pt x="72" y="46"/>
                      <a:pt x="72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4"/>
                      <a:pt x="65" y="57"/>
                      <a:pt x="61" y="57"/>
                    </a:cubicBezTo>
                    <a:cubicBezTo>
                      <a:pt x="58" y="57"/>
                      <a:pt x="55" y="54"/>
                      <a:pt x="55" y="51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4"/>
                      <a:pt x="15" y="57"/>
                      <a:pt x="11" y="57"/>
                    </a:cubicBezTo>
                    <a:cubicBezTo>
                      <a:pt x="7" y="57"/>
                      <a:pt x="4" y="54"/>
                      <a:pt x="4" y="51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7"/>
                      <a:pt x="3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4"/>
                      <a:pt x="18" y="0"/>
                      <a:pt x="2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5" y="0"/>
                      <a:pt x="59" y="4"/>
                      <a:pt x="60" y="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9" y="23"/>
                      <a:pt x="73" y="27"/>
                      <a:pt x="73" y="31"/>
                    </a:cubicBezTo>
                    <a:lnTo>
                      <a:pt x="73" y="45"/>
                    </a:lnTo>
                    <a:close/>
                    <a:moveTo>
                      <a:pt x="11" y="29"/>
                    </a:moveTo>
                    <a:cubicBezTo>
                      <a:pt x="8" y="29"/>
                      <a:pt x="5" y="31"/>
                      <a:pt x="5" y="35"/>
                    </a:cubicBezTo>
                    <a:cubicBezTo>
                      <a:pt x="5" y="38"/>
                      <a:pt x="8" y="40"/>
                      <a:pt x="11" y="40"/>
                    </a:cubicBezTo>
                    <a:cubicBezTo>
                      <a:pt x="14" y="40"/>
                      <a:pt x="17" y="38"/>
                      <a:pt x="17" y="35"/>
                    </a:cubicBezTo>
                    <a:cubicBezTo>
                      <a:pt x="17" y="31"/>
                      <a:pt x="14" y="29"/>
                      <a:pt x="11" y="29"/>
                    </a:cubicBezTo>
                    <a:close/>
                    <a:moveTo>
                      <a:pt x="54" y="23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0" y="9"/>
                      <a:pt x="50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1" y="10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54" y="23"/>
                    </a:lnTo>
                    <a:close/>
                    <a:moveTo>
                      <a:pt x="61" y="29"/>
                    </a:moveTo>
                    <a:cubicBezTo>
                      <a:pt x="58" y="29"/>
                      <a:pt x="56" y="31"/>
                      <a:pt x="56" y="35"/>
                    </a:cubicBezTo>
                    <a:cubicBezTo>
                      <a:pt x="56" y="38"/>
                      <a:pt x="58" y="40"/>
                      <a:pt x="61" y="40"/>
                    </a:cubicBezTo>
                    <a:cubicBezTo>
                      <a:pt x="65" y="40"/>
                      <a:pt x="67" y="38"/>
                      <a:pt x="67" y="35"/>
                    </a:cubicBezTo>
                    <a:cubicBezTo>
                      <a:pt x="67" y="31"/>
                      <a:pt x="65" y="29"/>
                      <a:pt x="61" y="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355;p2"/>
              <p:cNvSpPr/>
              <p:nvPr/>
            </p:nvSpPr>
            <p:spPr>
              <a:xfrm>
                <a:off x="1331640" y="4081302"/>
                <a:ext cx="195263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59" extrusionOk="0">
                    <a:moveTo>
                      <a:pt x="56" y="5"/>
                    </a:move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7" y="56"/>
                      <a:pt x="47" y="57"/>
                    </a:cubicBezTo>
                    <a:cubicBezTo>
                      <a:pt x="47" y="58"/>
                      <a:pt x="46" y="59"/>
                      <a:pt x="45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2" y="59"/>
                      <a:pt x="10" y="58"/>
                      <a:pt x="10" y="57"/>
                    </a:cubicBezTo>
                    <a:cubicBezTo>
                      <a:pt x="10" y="56"/>
                      <a:pt x="12" y="55"/>
                      <a:pt x="13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0"/>
                      <a:pt x="57" y="0"/>
                      <a:pt x="57" y="2"/>
                    </a:cubicBezTo>
                    <a:cubicBezTo>
                      <a:pt x="57" y="3"/>
                      <a:pt x="57" y="4"/>
                      <a:pt x="56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395;p2"/>
              <p:cNvSpPr/>
              <p:nvPr/>
            </p:nvSpPr>
            <p:spPr>
              <a:xfrm>
                <a:off x="2334536" y="4057779"/>
                <a:ext cx="265362" cy="250247"/>
              </a:xfrm>
              <a:custGeom>
                <a:avLst/>
                <a:gdLst/>
                <a:ahLst/>
                <a:cxnLst/>
                <a:rect l="l" t="t" r="r" b="b"/>
                <a:pathLst>
                  <a:path w="59" h="51" extrusionOk="0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20;p3"/>
              <p:cNvSpPr/>
              <p:nvPr/>
            </p:nvSpPr>
            <p:spPr>
              <a:xfrm>
                <a:off x="1374257" y="4438278"/>
                <a:ext cx="239235" cy="3636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62" extrusionOk="0">
                    <a:moveTo>
                      <a:pt x="54" y="17"/>
                    </a:moveTo>
                    <a:cubicBezTo>
                      <a:pt x="54" y="17"/>
                      <a:pt x="54" y="18"/>
                      <a:pt x="54" y="18"/>
                    </a:cubicBezTo>
                    <a:cubicBezTo>
                      <a:pt x="54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5" y="14"/>
                      <a:pt x="35" y="14"/>
                      <a:pt x="3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1" y="18"/>
                      <a:pt x="35" y="23"/>
                      <a:pt x="35" y="2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61"/>
                      <a:pt x="34" y="62"/>
                      <a:pt x="32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2" y="62"/>
                      <a:pt x="10" y="61"/>
                      <a:pt x="10" y="5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4"/>
                      <a:pt x="14" y="19"/>
                      <a:pt x="19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0" y="13"/>
                      <a:pt x="5" y="22"/>
                      <a:pt x="5" y="22"/>
                    </a:cubicBezTo>
                    <a:cubicBezTo>
                      <a:pt x="5" y="22"/>
                      <a:pt x="4" y="23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1" y="22"/>
                      <a:pt x="0" y="21"/>
                      <a:pt x="1" y="19"/>
                    </a:cubicBezTo>
                    <a:cubicBezTo>
                      <a:pt x="1" y="19"/>
                      <a:pt x="5" y="12"/>
                      <a:pt x="13" y="9"/>
                    </a:cubicBezTo>
                    <a:cubicBezTo>
                      <a:pt x="12" y="8"/>
                      <a:pt x="12" y="7"/>
                      <a:pt x="12" y="6"/>
                    </a:cubicBezTo>
                    <a:cubicBezTo>
                      <a:pt x="12" y="3"/>
                      <a:pt x="14" y="0"/>
                      <a:pt x="18" y="0"/>
                    </a:cubicBezTo>
                    <a:cubicBezTo>
                      <a:pt x="21" y="0"/>
                      <a:pt x="24" y="3"/>
                      <a:pt x="24" y="6"/>
                    </a:cubicBezTo>
                    <a:cubicBezTo>
                      <a:pt x="24" y="7"/>
                      <a:pt x="24" y="8"/>
                      <a:pt x="23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7"/>
                      <a:pt x="36" y="7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5"/>
                    </a:cubicBezTo>
                    <a:lnTo>
                      <a:pt x="54" y="17"/>
                    </a:lnTo>
                    <a:close/>
                    <a:moveTo>
                      <a:pt x="18" y="4"/>
                    </a:moveTo>
                    <a:cubicBezTo>
                      <a:pt x="16" y="4"/>
                      <a:pt x="15" y="5"/>
                      <a:pt x="15" y="6"/>
                    </a:cubicBezTo>
                    <a:cubicBezTo>
                      <a:pt x="15" y="7"/>
                      <a:pt x="16" y="8"/>
                      <a:pt x="18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5"/>
                      <a:pt x="19" y="4"/>
                      <a:pt x="18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724134" y="932310"/>
              <a:ext cx="906899" cy="858424"/>
              <a:chOff x="6696291" y="3978809"/>
              <a:chExt cx="906899" cy="858424"/>
            </a:xfrm>
          </p:grpSpPr>
          <p:sp>
            <p:nvSpPr>
              <p:cNvPr id="56" name="Google Shape;1332;p7"/>
              <p:cNvSpPr/>
              <p:nvPr/>
            </p:nvSpPr>
            <p:spPr>
              <a:xfrm>
                <a:off x="6696291" y="3978809"/>
                <a:ext cx="276030" cy="65843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392" extrusionOk="0">
                    <a:moveTo>
                      <a:pt x="156" y="384"/>
                    </a:moveTo>
                    <a:cubicBezTo>
                      <a:pt x="156" y="383"/>
                      <a:pt x="156" y="383"/>
                      <a:pt x="156" y="382"/>
                    </a:cubicBezTo>
                    <a:cubicBezTo>
                      <a:pt x="128" y="318"/>
                      <a:pt x="128" y="318"/>
                      <a:pt x="128" y="318"/>
                    </a:cubicBezTo>
                    <a:cubicBezTo>
                      <a:pt x="107" y="212"/>
                      <a:pt x="107" y="212"/>
                      <a:pt x="107" y="212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35" y="158"/>
                      <a:pt x="135" y="158"/>
                      <a:pt x="135" y="158"/>
                    </a:cubicBezTo>
                    <a:cubicBezTo>
                      <a:pt x="135" y="163"/>
                      <a:pt x="135" y="163"/>
                      <a:pt x="135" y="163"/>
                    </a:cubicBezTo>
                    <a:cubicBezTo>
                      <a:pt x="130" y="163"/>
                      <a:pt x="130" y="163"/>
                      <a:pt x="130" y="163"/>
                    </a:cubicBezTo>
                    <a:cubicBezTo>
                      <a:pt x="129" y="163"/>
                      <a:pt x="127" y="164"/>
                      <a:pt x="127" y="166"/>
                    </a:cubicBezTo>
                    <a:cubicBezTo>
                      <a:pt x="127" y="168"/>
                      <a:pt x="129" y="169"/>
                      <a:pt x="130" y="169"/>
                    </a:cubicBezTo>
                    <a:cubicBezTo>
                      <a:pt x="135" y="169"/>
                      <a:pt x="135" y="169"/>
                      <a:pt x="135" y="169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29" y="172"/>
                      <a:pt x="127" y="174"/>
                      <a:pt x="127" y="176"/>
                    </a:cubicBezTo>
                    <a:cubicBezTo>
                      <a:pt x="127" y="178"/>
                      <a:pt x="129" y="179"/>
                      <a:pt x="130" y="179"/>
                    </a:cubicBezTo>
                    <a:cubicBezTo>
                      <a:pt x="135" y="179"/>
                      <a:pt x="135" y="179"/>
                      <a:pt x="135" y="179"/>
                    </a:cubicBezTo>
                    <a:cubicBezTo>
                      <a:pt x="135" y="188"/>
                      <a:pt x="135" y="188"/>
                      <a:pt x="135" y="188"/>
                    </a:cubicBezTo>
                    <a:cubicBezTo>
                      <a:pt x="135" y="189"/>
                      <a:pt x="136" y="190"/>
                      <a:pt x="137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9" y="190"/>
                      <a:pt x="150" y="189"/>
                      <a:pt x="150" y="188"/>
                    </a:cubicBezTo>
                    <a:cubicBezTo>
                      <a:pt x="150" y="179"/>
                      <a:pt x="150" y="179"/>
                      <a:pt x="150" y="179"/>
                    </a:cubicBezTo>
                    <a:cubicBezTo>
                      <a:pt x="155" y="179"/>
                      <a:pt x="155" y="179"/>
                      <a:pt x="155" y="179"/>
                    </a:cubicBezTo>
                    <a:cubicBezTo>
                      <a:pt x="157" y="179"/>
                      <a:pt x="159" y="178"/>
                      <a:pt x="159" y="176"/>
                    </a:cubicBezTo>
                    <a:cubicBezTo>
                      <a:pt x="159" y="174"/>
                      <a:pt x="157" y="172"/>
                      <a:pt x="155" y="172"/>
                    </a:cubicBezTo>
                    <a:cubicBezTo>
                      <a:pt x="150" y="172"/>
                      <a:pt x="150" y="172"/>
                      <a:pt x="150" y="172"/>
                    </a:cubicBezTo>
                    <a:cubicBezTo>
                      <a:pt x="150" y="169"/>
                      <a:pt x="150" y="169"/>
                      <a:pt x="150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7" y="169"/>
                      <a:pt x="159" y="168"/>
                      <a:pt x="159" y="166"/>
                    </a:cubicBezTo>
                    <a:cubicBezTo>
                      <a:pt x="159" y="164"/>
                      <a:pt x="157" y="163"/>
                      <a:pt x="155" y="163"/>
                    </a:cubicBezTo>
                    <a:cubicBezTo>
                      <a:pt x="150" y="163"/>
                      <a:pt x="150" y="163"/>
                      <a:pt x="150" y="163"/>
                    </a:cubicBezTo>
                    <a:cubicBezTo>
                      <a:pt x="150" y="158"/>
                      <a:pt x="150" y="158"/>
                      <a:pt x="150" y="158"/>
                    </a:cubicBezTo>
                    <a:cubicBezTo>
                      <a:pt x="160" y="158"/>
                      <a:pt x="160" y="158"/>
                      <a:pt x="160" y="158"/>
                    </a:cubicBezTo>
                    <a:cubicBezTo>
                      <a:pt x="162" y="158"/>
                      <a:pt x="163" y="157"/>
                      <a:pt x="163" y="156"/>
                    </a:cubicBezTo>
                    <a:cubicBezTo>
                      <a:pt x="163" y="154"/>
                      <a:pt x="163" y="153"/>
                      <a:pt x="162" y="152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9" y="90"/>
                      <a:pt x="129" y="90"/>
                      <a:pt x="129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3" y="90"/>
                      <a:pt x="121" y="92"/>
                      <a:pt x="121" y="93"/>
                    </a:cubicBezTo>
                    <a:cubicBezTo>
                      <a:pt x="121" y="95"/>
                      <a:pt x="123" y="97"/>
                      <a:pt x="124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3" y="100"/>
                      <a:pt x="121" y="101"/>
                      <a:pt x="121" y="103"/>
                    </a:cubicBezTo>
                    <a:cubicBezTo>
                      <a:pt x="121" y="105"/>
                      <a:pt x="123" y="106"/>
                      <a:pt x="124" y="106"/>
                    </a:cubicBezTo>
                    <a:cubicBezTo>
                      <a:pt x="129" y="106"/>
                      <a:pt x="129" y="106"/>
                      <a:pt x="129" y="106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29" y="117"/>
                      <a:pt x="130" y="118"/>
                      <a:pt x="131" y="118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3" y="118"/>
                      <a:pt x="144" y="117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51" y="106"/>
                      <a:pt x="153" y="105"/>
                      <a:pt x="153" y="103"/>
                    </a:cubicBezTo>
                    <a:cubicBezTo>
                      <a:pt x="153" y="101"/>
                      <a:pt x="151" y="100"/>
                      <a:pt x="149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51" y="97"/>
                      <a:pt x="153" y="95"/>
                      <a:pt x="153" y="93"/>
                    </a:cubicBezTo>
                    <a:cubicBezTo>
                      <a:pt x="153" y="92"/>
                      <a:pt x="151" y="90"/>
                      <a:pt x="149" y="90"/>
                    </a:cubicBezTo>
                    <a:cubicBezTo>
                      <a:pt x="144" y="90"/>
                      <a:pt x="144" y="90"/>
                      <a:pt x="144" y="90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50" y="85"/>
                      <a:pt x="150" y="85"/>
                      <a:pt x="150" y="85"/>
                    </a:cubicBezTo>
                    <a:cubicBezTo>
                      <a:pt x="152" y="85"/>
                      <a:pt x="153" y="85"/>
                      <a:pt x="153" y="83"/>
                    </a:cubicBezTo>
                    <a:cubicBezTo>
                      <a:pt x="153" y="82"/>
                      <a:pt x="153" y="81"/>
                      <a:pt x="152" y="80"/>
                    </a:cubicBezTo>
                    <a:cubicBezTo>
                      <a:pt x="107" y="55"/>
                      <a:pt x="107" y="55"/>
                      <a:pt x="107" y="55"/>
                    </a:cubicBezTo>
                    <a:cubicBezTo>
                      <a:pt x="107" y="52"/>
                      <a:pt x="107" y="52"/>
                      <a:pt x="107" y="52"/>
                    </a:cubicBezTo>
                    <a:cubicBezTo>
                      <a:pt x="107" y="51"/>
                      <a:pt x="107" y="51"/>
                      <a:pt x="106" y="5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1"/>
                      <a:pt x="85" y="0"/>
                      <a:pt x="84" y="0"/>
                    </a:cubicBezTo>
                    <a:cubicBezTo>
                      <a:pt x="82" y="0"/>
                      <a:pt x="81" y="1"/>
                      <a:pt x="81" y="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60" y="51"/>
                      <a:pt x="60" y="52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4" y="81"/>
                      <a:pt x="13" y="82"/>
                      <a:pt x="14" y="83"/>
                    </a:cubicBezTo>
                    <a:cubicBezTo>
                      <a:pt x="14" y="85"/>
                      <a:pt x="15" y="85"/>
                      <a:pt x="1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0" y="90"/>
                      <a:pt x="18" y="92"/>
                      <a:pt x="18" y="93"/>
                    </a:cubicBezTo>
                    <a:cubicBezTo>
                      <a:pt x="18" y="95"/>
                      <a:pt x="20" y="97"/>
                      <a:pt x="21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0" y="100"/>
                      <a:pt x="18" y="101"/>
                      <a:pt x="18" y="103"/>
                    </a:cubicBezTo>
                    <a:cubicBezTo>
                      <a:pt x="18" y="105"/>
                      <a:pt x="20" y="106"/>
                      <a:pt x="21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7"/>
                      <a:pt x="27" y="118"/>
                      <a:pt x="28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40" y="118"/>
                      <a:pt x="41" y="117"/>
                      <a:pt x="41" y="115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8" y="106"/>
                      <a:pt x="50" y="105"/>
                      <a:pt x="50" y="103"/>
                    </a:cubicBezTo>
                    <a:cubicBezTo>
                      <a:pt x="50" y="101"/>
                      <a:pt x="48" y="100"/>
                      <a:pt x="46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50" y="95"/>
                      <a:pt x="50" y="93"/>
                    </a:cubicBezTo>
                    <a:cubicBezTo>
                      <a:pt x="50" y="92"/>
                      <a:pt x="48" y="90"/>
                      <a:pt x="46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4" y="153"/>
                      <a:pt x="4" y="154"/>
                      <a:pt x="4" y="156"/>
                    </a:cubicBezTo>
                    <a:cubicBezTo>
                      <a:pt x="4" y="157"/>
                      <a:pt x="5" y="158"/>
                      <a:pt x="7" y="158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3" y="163"/>
                      <a:pt x="13" y="163"/>
                      <a:pt x="13" y="163"/>
                    </a:cubicBezTo>
                    <a:cubicBezTo>
                      <a:pt x="11" y="163"/>
                      <a:pt x="10" y="165"/>
                      <a:pt x="10" y="167"/>
                    </a:cubicBezTo>
                    <a:cubicBezTo>
                      <a:pt x="10" y="168"/>
                      <a:pt x="11" y="170"/>
                      <a:pt x="13" y="170"/>
                    </a:cubicBezTo>
                    <a:cubicBezTo>
                      <a:pt x="17" y="170"/>
                      <a:pt x="17" y="170"/>
                      <a:pt x="17" y="170"/>
                    </a:cubicBezTo>
                    <a:cubicBezTo>
                      <a:pt x="17" y="173"/>
                      <a:pt x="17" y="173"/>
                      <a:pt x="17" y="173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1" y="173"/>
                      <a:pt x="10" y="174"/>
                      <a:pt x="10" y="176"/>
                    </a:cubicBezTo>
                    <a:cubicBezTo>
                      <a:pt x="10" y="178"/>
                      <a:pt x="11" y="180"/>
                      <a:pt x="13" y="180"/>
                    </a:cubicBezTo>
                    <a:cubicBezTo>
                      <a:pt x="17" y="180"/>
                      <a:pt x="17" y="180"/>
                      <a:pt x="17" y="180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7" y="190"/>
                      <a:pt x="18" y="191"/>
                      <a:pt x="20" y="191"/>
                    </a:cubicBezTo>
                    <a:cubicBezTo>
                      <a:pt x="31" y="191"/>
                      <a:pt x="31" y="191"/>
                      <a:pt x="31" y="191"/>
                    </a:cubicBezTo>
                    <a:cubicBezTo>
                      <a:pt x="32" y="191"/>
                      <a:pt x="33" y="190"/>
                      <a:pt x="33" y="189"/>
                    </a:cubicBezTo>
                    <a:cubicBezTo>
                      <a:pt x="33" y="180"/>
                      <a:pt x="33" y="180"/>
                      <a:pt x="33" y="180"/>
                    </a:cubicBezTo>
                    <a:cubicBezTo>
                      <a:pt x="38" y="180"/>
                      <a:pt x="38" y="180"/>
                      <a:pt x="38" y="180"/>
                    </a:cubicBezTo>
                    <a:cubicBezTo>
                      <a:pt x="40" y="180"/>
                      <a:pt x="41" y="178"/>
                      <a:pt x="41" y="176"/>
                    </a:cubicBezTo>
                    <a:cubicBezTo>
                      <a:pt x="41" y="174"/>
                      <a:pt x="40" y="173"/>
                      <a:pt x="38" y="173"/>
                    </a:cubicBezTo>
                    <a:cubicBezTo>
                      <a:pt x="33" y="173"/>
                      <a:pt x="33" y="173"/>
                      <a:pt x="33" y="173"/>
                    </a:cubicBezTo>
                    <a:cubicBezTo>
                      <a:pt x="33" y="170"/>
                      <a:pt x="33" y="170"/>
                      <a:pt x="33" y="170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40" y="170"/>
                      <a:pt x="41" y="168"/>
                      <a:pt x="41" y="167"/>
                    </a:cubicBezTo>
                    <a:cubicBezTo>
                      <a:pt x="41" y="165"/>
                      <a:pt x="40" y="163"/>
                      <a:pt x="38" y="163"/>
                    </a:cubicBezTo>
                    <a:cubicBezTo>
                      <a:pt x="33" y="163"/>
                      <a:pt x="33" y="163"/>
                      <a:pt x="33" y="163"/>
                    </a:cubicBezTo>
                    <a:cubicBezTo>
                      <a:pt x="33" y="158"/>
                      <a:pt x="33" y="158"/>
                      <a:pt x="33" y="158"/>
                    </a:cubicBez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212"/>
                      <a:pt x="60" y="212"/>
                      <a:pt x="60" y="212"/>
                    </a:cubicBezTo>
                    <a:cubicBezTo>
                      <a:pt x="36" y="318"/>
                      <a:pt x="36" y="318"/>
                      <a:pt x="36" y="318"/>
                    </a:cubicBezTo>
                    <a:cubicBezTo>
                      <a:pt x="7" y="382"/>
                      <a:pt x="7" y="382"/>
                      <a:pt x="7" y="382"/>
                    </a:cubicBezTo>
                    <a:cubicBezTo>
                      <a:pt x="7" y="383"/>
                      <a:pt x="7" y="383"/>
                      <a:pt x="7" y="384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1" y="392"/>
                      <a:pt x="41" y="392"/>
                      <a:pt x="41" y="392"/>
                    </a:cubicBezTo>
                    <a:cubicBezTo>
                      <a:pt x="41" y="384"/>
                      <a:pt x="41" y="384"/>
                      <a:pt x="41" y="384"/>
                    </a:cubicBezTo>
                    <a:cubicBezTo>
                      <a:pt x="31" y="384"/>
                      <a:pt x="31" y="384"/>
                      <a:pt x="31" y="384"/>
                    </a:cubicBezTo>
                    <a:cubicBezTo>
                      <a:pt x="74" y="322"/>
                      <a:pt x="74" y="322"/>
                      <a:pt x="74" y="322"/>
                    </a:cubicBezTo>
                    <a:cubicBezTo>
                      <a:pt x="89" y="322"/>
                      <a:pt x="89" y="322"/>
                      <a:pt x="89" y="322"/>
                    </a:cubicBezTo>
                    <a:cubicBezTo>
                      <a:pt x="132" y="384"/>
                      <a:pt x="132" y="384"/>
                      <a:pt x="132" y="384"/>
                    </a:cubicBezTo>
                    <a:cubicBezTo>
                      <a:pt x="123" y="384"/>
                      <a:pt x="123" y="384"/>
                      <a:pt x="123" y="384"/>
                    </a:cubicBezTo>
                    <a:cubicBezTo>
                      <a:pt x="123" y="392"/>
                      <a:pt x="123" y="392"/>
                      <a:pt x="123" y="392"/>
                    </a:cubicBezTo>
                    <a:cubicBezTo>
                      <a:pt x="164" y="392"/>
                      <a:pt x="164" y="392"/>
                      <a:pt x="164" y="392"/>
                    </a:cubicBezTo>
                    <a:cubicBezTo>
                      <a:pt x="164" y="384"/>
                      <a:pt x="164" y="384"/>
                      <a:pt x="164" y="384"/>
                    </a:cubicBezTo>
                    <a:lnTo>
                      <a:pt x="156" y="384"/>
                    </a:lnTo>
                    <a:close/>
                    <a:moveTo>
                      <a:pt x="155" y="175"/>
                    </a:moveTo>
                    <a:cubicBezTo>
                      <a:pt x="156" y="175"/>
                      <a:pt x="156" y="175"/>
                      <a:pt x="156" y="176"/>
                    </a:cubicBezTo>
                    <a:cubicBezTo>
                      <a:pt x="156" y="176"/>
                      <a:pt x="156" y="177"/>
                      <a:pt x="155" y="177"/>
                    </a:cubicBezTo>
                    <a:cubicBezTo>
                      <a:pt x="130" y="177"/>
                      <a:pt x="130" y="177"/>
                      <a:pt x="130" y="177"/>
                    </a:cubicBezTo>
                    <a:cubicBezTo>
                      <a:pt x="130" y="177"/>
                      <a:pt x="129" y="176"/>
                      <a:pt x="129" y="176"/>
                    </a:cubicBezTo>
                    <a:cubicBezTo>
                      <a:pt x="129" y="175"/>
                      <a:pt x="130" y="175"/>
                      <a:pt x="130" y="175"/>
                    </a:cubicBezTo>
                    <a:lnTo>
                      <a:pt x="155" y="175"/>
                    </a:lnTo>
                    <a:close/>
                    <a:moveTo>
                      <a:pt x="155" y="165"/>
                    </a:moveTo>
                    <a:cubicBezTo>
                      <a:pt x="156" y="165"/>
                      <a:pt x="156" y="165"/>
                      <a:pt x="156" y="166"/>
                    </a:cubicBezTo>
                    <a:cubicBezTo>
                      <a:pt x="156" y="167"/>
                      <a:pt x="156" y="167"/>
                      <a:pt x="155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67"/>
                      <a:pt x="129" y="167"/>
                      <a:pt x="129" y="166"/>
                    </a:cubicBezTo>
                    <a:cubicBezTo>
                      <a:pt x="129" y="165"/>
                      <a:pt x="130" y="165"/>
                      <a:pt x="130" y="165"/>
                    </a:cubicBezTo>
                    <a:lnTo>
                      <a:pt x="155" y="165"/>
                    </a:lnTo>
                    <a:close/>
                    <a:moveTo>
                      <a:pt x="149" y="102"/>
                    </a:moveTo>
                    <a:cubicBezTo>
                      <a:pt x="150" y="102"/>
                      <a:pt x="150" y="102"/>
                      <a:pt x="150" y="103"/>
                    </a:cubicBezTo>
                    <a:cubicBezTo>
                      <a:pt x="150" y="104"/>
                      <a:pt x="150" y="104"/>
                      <a:pt x="149" y="104"/>
                    </a:cubicBez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104"/>
                      <a:pt x="123" y="104"/>
                      <a:pt x="123" y="103"/>
                    </a:cubicBezTo>
                    <a:cubicBezTo>
                      <a:pt x="123" y="102"/>
                      <a:pt x="124" y="102"/>
                      <a:pt x="124" y="102"/>
                    </a:cubicBezTo>
                    <a:lnTo>
                      <a:pt x="149" y="102"/>
                    </a:lnTo>
                    <a:close/>
                    <a:moveTo>
                      <a:pt x="149" y="92"/>
                    </a:moveTo>
                    <a:cubicBezTo>
                      <a:pt x="150" y="92"/>
                      <a:pt x="150" y="93"/>
                      <a:pt x="150" y="93"/>
                    </a:cubicBezTo>
                    <a:cubicBezTo>
                      <a:pt x="150" y="94"/>
                      <a:pt x="150" y="94"/>
                      <a:pt x="149" y="94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3" y="94"/>
                      <a:pt x="123" y="93"/>
                    </a:cubicBezTo>
                    <a:cubicBezTo>
                      <a:pt x="123" y="93"/>
                      <a:pt x="124" y="92"/>
                      <a:pt x="124" y="92"/>
                    </a:cubicBezTo>
                    <a:lnTo>
                      <a:pt x="149" y="92"/>
                    </a:lnTo>
                    <a:close/>
                    <a:moveTo>
                      <a:pt x="46" y="102"/>
                    </a:moveTo>
                    <a:cubicBezTo>
                      <a:pt x="47" y="102"/>
                      <a:pt x="47" y="102"/>
                      <a:pt x="47" y="103"/>
                    </a:cubicBezTo>
                    <a:cubicBezTo>
                      <a:pt x="47" y="104"/>
                      <a:pt x="47" y="104"/>
                      <a:pt x="46" y="10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21" y="104"/>
                      <a:pt x="20" y="104"/>
                      <a:pt x="20" y="103"/>
                    </a:cubicBezTo>
                    <a:cubicBezTo>
                      <a:pt x="20" y="102"/>
                      <a:pt x="21" y="102"/>
                      <a:pt x="21" y="102"/>
                    </a:cubicBezTo>
                    <a:lnTo>
                      <a:pt x="46" y="102"/>
                    </a:lnTo>
                    <a:close/>
                    <a:moveTo>
                      <a:pt x="46" y="92"/>
                    </a:moveTo>
                    <a:cubicBezTo>
                      <a:pt x="47" y="92"/>
                      <a:pt x="47" y="93"/>
                      <a:pt x="47" y="93"/>
                    </a:cubicBezTo>
                    <a:cubicBezTo>
                      <a:pt x="47" y="94"/>
                      <a:pt x="47" y="94"/>
                      <a:pt x="46" y="94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0" y="94"/>
                      <a:pt x="20" y="93"/>
                    </a:cubicBezTo>
                    <a:cubicBezTo>
                      <a:pt x="20" y="93"/>
                      <a:pt x="21" y="92"/>
                      <a:pt x="21" y="92"/>
                    </a:cubicBezTo>
                    <a:lnTo>
                      <a:pt x="46" y="92"/>
                    </a:lnTo>
                    <a:close/>
                    <a:moveTo>
                      <a:pt x="38" y="175"/>
                    </a:moveTo>
                    <a:cubicBezTo>
                      <a:pt x="39" y="175"/>
                      <a:pt x="39" y="176"/>
                      <a:pt x="39" y="176"/>
                    </a:cubicBezTo>
                    <a:cubicBezTo>
                      <a:pt x="39" y="177"/>
                      <a:pt x="39" y="177"/>
                      <a:pt x="38" y="177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2" y="177"/>
                      <a:pt x="12" y="177"/>
                      <a:pt x="12" y="176"/>
                    </a:cubicBezTo>
                    <a:cubicBezTo>
                      <a:pt x="12" y="176"/>
                      <a:pt x="12" y="175"/>
                      <a:pt x="13" y="175"/>
                    </a:cubicBezTo>
                    <a:lnTo>
                      <a:pt x="38" y="175"/>
                    </a:lnTo>
                    <a:close/>
                    <a:moveTo>
                      <a:pt x="38" y="166"/>
                    </a:moveTo>
                    <a:cubicBezTo>
                      <a:pt x="39" y="166"/>
                      <a:pt x="39" y="166"/>
                      <a:pt x="39" y="167"/>
                    </a:cubicBezTo>
                    <a:cubicBezTo>
                      <a:pt x="39" y="167"/>
                      <a:pt x="39" y="168"/>
                      <a:pt x="38" y="168"/>
                    </a:cubicBezTo>
                    <a:cubicBezTo>
                      <a:pt x="13" y="168"/>
                      <a:pt x="13" y="168"/>
                      <a:pt x="13" y="168"/>
                    </a:cubicBezTo>
                    <a:cubicBezTo>
                      <a:pt x="12" y="168"/>
                      <a:pt x="12" y="167"/>
                      <a:pt x="12" y="167"/>
                    </a:cubicBezTo>
                    <a:cubicBezTo>
                      <a:pt x="12" y="166"/>
                      <a:pt x="12" y="166"/>
                      <a:pt x="13" y="166"/>
                    </a:cubicBezTo>
                    <a:lnTo>
                      <a:pt x="38" y="166"/>
                    </a:lnTo>
                    <a:close/>
                    <a:moveTo>
                      <a:pt x="51" y="316"/>
                    </a:moveTo>
                    <a:cubicBezTo>
                      <a:pt x="82" y="302"/>
                      <a:pt x="82" y="302"/>
                      <a:pt x="82" y="302"/>
                    </a:cubicBezTo>
                    <a:cubicBezTo>
                      <a:pt x="111" y="316"/>
                      <a:pt x="111" y="316"/>
                      <a:pt x="111" y="316"/>
                    </a:cubicBezTo>
                    <a:lnTo>
                      <a:pt x="51" y="316"/>
                    </a:lnTo>
                    <a:close/>
                    <a:moveTo>
                      <a:pt x="49" y="287"/>
                    </a:moveTo>
                    <a:cubicBezTo>
                      <a:pt x="76" y="300"/>
                      <a:pt x="76" y="300"/>
                      <a:pt x="76" y="300"/>
                    </a:cubicBezTo>
                    <a:cubicBezTo>
                      <a:pt x="42" y="315"/>
                      <a:pt x="42" y="315"/>
                      <a:pt x="42" y="315"/>
                    </a:cubicBezTo>
                    <a:lnTo>
                      <a:pt x="49" y="287"/>
                    </a:lnTo>
                    <a:close/>
                    <a:moveTo>
                      <a:pt x="87" y="79"/>
                    </a:moveTo>
                    <a:cubicBezTo>
                      <a:pt x="101" y="65"/>
                      <a:pt x="101" y="65"/>
                      <a:pt x="101" y="65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88" y="80"/>
                      <a:pt x="88" y="80"/>
                      <a:pt x="88" y="80"/>
                    </a:cubicBezTo>
                    <a:lnTo>
                      <a:pt x="87" y="79"/>
                    </a:lnTo>
                    <a:close/>
                    <a:moveTo>
                      <a:pt x="101" y="59"/>
                    </a:moveTo>
                    <a:cubicBezTo>
                      <a:pt x="84" y="76"/>
                      <a:pt x="84" y="76"/>
                      <a:pt x="84" y="76"/>
                    </a:cubicBezTo>
                    <a:cubicBezTo>
                      <a:pt x="66" y="59"/>
                      <a:pt x="66" y="59"/>
                      <a:pt x="66" y="59"/>
                    </a:cubicBezTo>
                    <a:lnTo>
                      <a:pt x="101" y="59"/>
                    </a:lnTo>
                    <a:close/>
                    <a:moveTo>
                      <a:pt x="66" y="65"/>
                    </a:moveTo>
                    <a:cubicBezTo>
                      <a:pt x="81" y="79"/>
                      <a:pt x="81" y="79"/>
                      <a:pt x="81" y="79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66" y="80"/>
                      <a:pt x="66" y="80"/>
                      <a:pt x="66" y="80"/>
                    </a:cubicBezTo>
                    <a:lnTo>
                      <a:pt x="66" y="65"/>
                    </a:lnTo>
                    <a:close/>
                    <a:moveTo>
                      <a:pt x="88" y="85"/>
                    </a:moveTo>
                    <a:cubicBezTo>
                      <a:pt x="101" y="98"/>
                      <a:pt x="101" y="98"/>
                      <a:pt x="101" y="98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80" y="85"/>
                      <a:pt x="80" y="85"/>
                      <a:pt x="80" y="85"/>
                    </a:cubicBezTo>
                    <a:lnTo>
                      <a:pt x="88" y="85"/>
                    </a:lnTo>
                    <a:close/>
                    <a:moveTo>
                      <a:pt x="66" y="209"/>
                    </a:moveTo>
                    <a:cubicBezTo>
                      <a:pt x="66" y="209"/>
                      <a:pt x="67" y="209"/>
                      <a:pt x="67" y="208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100" y="208"/>
                      <a:pt x="100" y="208"/>
                      <a:pt x="100" y="208"/>
                    </a:cubicBezTo>
                    <a:cubicBezTo>
                      <a:pt x="100" y="208"/>
                      <a:pt x="101" y="208"/>
                      <a:pt x="101" y="208"/>
                    </a:cubicBezTo>
                    <a:cubicBezTo>
                      <a:pt x="101" y="209"/>
                      <a:pt x="101" y="209"/>
                      <a:pt x="101" y="209"/>
                    </a:cubicBezTo>
                    <a:cubicBezTo>
                      <a:pt x="66" y="209"/>
                      <a:pt x="66" y="209"/>
                      <a:pt x="66" y="209"/>
                    </a:cubicBezTo>
                    <a:close/>
                    <a:moveTo>
                      <a:pt x="86" y="180"/>
                    </a:move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01" y="202"/>
                      <a:pt x="101" y="202"/>
                      <a:pt x="101" y="202"/>
                    </a:cubicBezTo>
                    <a:lnTo>
                      <a:pt x="86" y="180"/>
                    </a:lnTo>
                    <a:close/>
                    <a:moveTo>
                      <a:pt x="66" y="151"/>
                    </a:moveTo>
                    <a:cubicBezTo>
                      <a:pt x="83" y="128"/>
                      <a:pt x="83" y="128"/>
                      <a:pt x="83" y="128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6" y="151"/>
                      <a:pt x="66" y="151"/>
                      <a:pt x="66" y="151"/>
                    </a:cubicBezTo>
                    <a:close/>
                    <a:moveTo>
                      <a:pt x="97" y="158"/>
                    </a:moveTo>
                    <a:cubicBezTo>
                      <a:pt x="84" y="176"/>
                      <a:pt x="84" y="176"/>
                      <a:pt x="84" y="176"/>
                    </a:cubicBezTo>
                    <a:cubicBezTo>
                      <a:pt x="71" y="158"/>
                      <a:pt x="71" y="158"/>
                      <a:pt x="71" y="158"/>
                    </a:cubicBezTo>
                    <a:lnTo>
                      <a:pt x="97" y="158"/>
                    </a:lnTo>
                    <a:close/>
                    <a:moveTo>
                      <a:pt x="101" y="144"/>
                    </a:moveTo>
                    <a:cubicBezTo>
                      <a:pt x="86" y="125"/>
                      <a:pt x="86" y="125"/>
                      <a:pt x="86" y="125"/>
                    </a:cubicBezTo>
                    <a:cubicBezTo>
                      <a:pt x="101" y="105"/>
                      <a:pt x="101" y="105"/>
                      <a:pt x="101" y="105"/>
                    </a:cubicBezTo>
                    <a:lnTo>
                      <a:pt x="101" y="144"/>
                    </a:lnTo>
                    <a:close/>
                    <a:moveTo>
                      <a:pt x="80" y="125"/>
                    </a:moveTo>
                    <a:cubicBezTo>
                      <a:pt x="66" y="143"/>
                      <a:pt x="66" y="143"/>
                      <a:pt x="66" y="143"/>
                    </a:cubicBezTo>
                    <a:cubicBezTo>
                      <a:pt x="66" y="106"/>
                      <a:pt x="66" y="106"/>
                      <a:pt x="66" y="106"/>
                    </a:cubicBezTo>
                    <a:lnTo>
                      <a:pt x="80" y="125"/>
                    </a:lnTo>
                    <a:close/>
                    <a:moveTo>
                      <a:pt x="81" y="180"/>
                    </a:moveTo>
                    <a:cubicBezTo>
                      <a:pt x="66" y="202"/>
                      <a:pt x="66" y="202"/>
                      <a:pt x="66" y="202"/>
                    </a:cubicBezTo>
                    <a:cubicBezTo>
                      <a:pt x="66" y="158"/>
                      <a:pt x="66" y="158"/>
                      <a:pt x="66" y="158"/>
                    </a:cubicBezTo>
                    <a:lnTo>
                      <a:pt x="81" y="180"/>
                    </a:lnTo>
                    <a:close/>
                    <a:moveTo>
                      <a:pt x="65" y="215"/>
                    </a:move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62" y="227"/>
                      <a:pt x="62" y="227"/>
                      <a:pt x="62" y="227"/>
                    </a:cubicBezTo>
                    <a:lnTo>
                      <a:pt x="65" y="215"/>
                    </a:lnTo>
                    <a:close/>
                    <a:moveTo>
                      <a:pt x="89" y="268"/>
                    </a:moveTo>
                    <a:cubicBezTo>
                      <a:pt x="111" y="259"/>
                      <a:pt x="111" y="259"/>
                      <a:pt x="111" y="259"/>
                    </a:cubicBezTo>
                    <a:cubicBezTo>
                      <a:pt x="115" y="279"/>
                      <a:pt x="115" y="279"/>
                      <a:pt x="115" y="279"/>
                    </a:cubicBezTo>
                    <a:lnTo>
                      <a:pt x="89" y="268"/>
                    </a:lnTo>
                    <a:close/>
                    <a:moveTo>
                      <a:pt x="113" y="283"/>
                    </a:moveTo>
                    <a:cubicBezTo>
                      <a:pt x="82" y="297"/>
                      <a:pt x="82" y="297"/>
                      <a:pt x="82" y="297"/>
                    </a:cubicBezTo>
                    <a:cubicBezTo>
                      <a:pt x="52" y="283"/>
                      <a:pt x="52" y="283"/>
                      <a:pt x="52" y="283"/>
                    </a:cubicBezTo>
                    <a:cubicBezTo>
                      <a:pt x="83" y="270"/>
                      <a:pt x="83" y="270"/>
                      <a:pt x="83" y="270"/>
                    </a:cubicBezTo>
                    <a:lnTo>
                      <a:pt x="113" y="283"/>
                    </a:lnTo>
                    <a:close/>
                    <a:moveTo>
                      <a:pt x="83" y="266"/>
                    </a:moveTo>
                    <a:cubicBezTo>
                      <a:pt x="59" y="255"/>
                      <a:pt x="59" y="255"/>
                      <a:pt x="59" y="255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107" y="255"/>
                      <a:pt x="107" y="255"/>
                      <a:pt x="107" y="255"/>
                    </a:cubicBezTo>
                    <a:lnTo>
                      <a:pt x="83" y="266"/>
                    </a:lnTo>
                    <a:close/>
                    <a:moveTo>
                      <a:pt x="88" y="241"/>
                    </a:moveTo>
                    <a:cubicBezTo>
                      <a:pt x="105" y="232"/>
                      <a:pt x="105" y="232"/>
                      <a:pt x="105" y="232"/>
                    </a:cubicBezTo>
                    <a:cubicBezTo>
                      <a:pt x="109" y="251"/>
                      <a:pt x="109" y="251"/>
                      <a:pt x="109" y="251"/>
                    </a:cubicBezTo>
                    <a:lnTo>
                      <a:pt x="88" y="241"/>
                    </a:lnTo>
                    <a:close/>
                    <a:moveTo>
                      <a:pt x="83" y="239"/>
                    </a:moveTo>
                    <a:cubicBezTo>
                      <a:pt x="69" y="231"/>
                      <a:pt x="69" y="231"/>
                      <a:pt x="69" y="231"/>
                    </a:cubicBezTo>
                    <a:cubicBezTo>
                      <a:pt x="97" y="231"/>
                      <a:pt x="97" y="231"/>
                      <a:pt x="97" y="231"/>
                    </a:cubicBezTo>
                    <a:lnTo>
                      <a:pt x="83" y="239"/>
                    </a:lnTo>
                    <a:close/>
                    <a:moveTo>
                      <a:pt x="61" y="233"/>
                    </a:moveTo>
                    <a:cubicBezTo>
                      <a:pt x="78" y="241"/>
                      <a:pt x="78" y="241"/>
                      <a:pt x="78" y="241"/>
                    </a:cubicBezTo>
                    <a:cubicBezTo>
                      <a:pt x="57" y="252"/>
                      <a:pt x="57" y="252"/>
                      <a:pt x="57" y="252"/>
                    </a:cubicBezTo>
                    <a:lnTo>
                      <a:pt x="61" y="233"/>
                    </a:lnTo>
                    <a:close/>
                    <a:moveTo>
                      <a:pt x="55" y="259"/>
                    </a:moveTo>
                    <a:cubicBezTo>
                      <a:pt x="77" y="268"/>
                      <a:pt x="77" y="268"/>
                      <a:pt x="77" y="268"/>
                    </a:cubicBezTo>
                    <a:cubicBezTo>
                      <a:pt x="50" y="279"/>
                      <a:pt x="50" y="279"/>
                      <a:pt x="50" y="279"/>
                    </a:cubicBezTo>
                    <a:lnTo>
                      <a:pt x="55" y="259"/>
                    </a:lnTo>
                    <a:close/>
                    <a:moveTo>
                      <a:pt x="122" y="316"/>
                    </a:moveTo>
                    <a:cubicBezTo>
                      <a:pt x="87" y="300"/>
                      <a:pt x="87" y="300"/>
                      <a:pt x="87" y="300"/>
                    </a:cubicBezTo>
                    <a:cubicBezTo>
                      <a:pt x="116" y="287"/>
                      <a:pt x="116" y="287"/>
                      <a:pt x="116" y="287"/>
                    </a:cubicBezTo>
                    <a:cubicBezTo>
                      <a:pt x="122" y="316"/>
                      <a:pt x="122" y="316"/>
                      <a:pt x="122" y="316"/>
                    </a:cubicBezTo>
                    <a:close/>
                    <a:moveTo>
                      <a:pt x="149" y="152"/>
                    </a:move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29"/>
                      <a:pt x="107" y="129"/>
                      <a:pt x="107" y="129"/>
                    </a:cubicBezTo>
                    <a:lnTo>
                      <a:pt x="149" y="152"/>
                    </a:lnTo>
                    <a:close/>
                    <a:moveTo>
                      <a:pt x="101" y="92"/>
                    </a:moveTo>
                    <a:cubicBezTo>
                      <a:pt x="94" y="85"/>
                      <a:pt x="94" y="85"/>
                      <a:pt x="94" y="85"/>
                    </a:cubicBezTo>
                    <a:cubicBezTo>
                      <a:pt x="101" y="85"/>
                      <a:pt x="101" y="85"/>
                      <a:pt x="101" y="85"/>
                    </a:cubicBezTo>
                    <a:lnTo>
                      <a:pt x="101" y="92"/>
                    </a:lnTo>
                    <a:close/>
                    <a:moveTo>
                      <a:pt x="140" y="80"/>
                    </a:move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61"/>
                      <a:pt x="107" y="61"/>
                      <a:pt x="107" y="61"/>
                    </a:cubicBezTo>
                    <a:lnTo>
                      <a:pt x="140" y="80"/>
                    </a:lnTo>
                    <a:close/>
                    <a:moveTo>
                      <a:pt x="84" y="26"/>
                    </a:moveTo>
                    <a:cubicBezTo>
                      <a:pt x="101" y="53"/>
                      <a:pt x="101" y="53"/>
                      <a:pt x="101" y="53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3"/>
                      <a:pt x="66" y="53"/>
                      <a:pt x="66" y="53"/>
                    </a:cubicBezTo>
                    <a:lnTo>
                      <a:pt x="84" y="26"/>
                    </a:lnTo>
                    <a:close/>
                    <a:moveTo>
                      <a:pt x="27" y="80"/>
                    </a:move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80"/>
                      <a:pt x="60" y="80"/>
                      <a:pt x="60" y="80"/>
                    </a:cubicBezTo>
                    <a:lnTo>
                      <a:pt x="27" y="80"/>
                    </a:lnTo>
                    <a:close/>
                    <a:moveTo>
                      <a:pt x="74" y="85"/>
                    </a:move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74" y="85"/>
                    </a:lnTo>
                    <a:close/>
                    <a:moveTo>
                      <a:pt x="17" y="152"/>
                    </a:moveTo>
                    <a:cubicBezTo>
                      <a:pt x="60" y="129"/>
                      <a:pt x="60" y="129"/>
                      <a:pt x="60" y="129"/>
                    </a:cubicBezTo>
                    <a:cubicBezTo>
                      <a:pt x="60" y="152"/>
                      <a:pt x="60" y="152"/>
                      <a:pt x="60" y="152"/>
                    </a:cubicBezTo>
                    <a:lnTo>
                      <a:pt x="17" y="152"/>
                    </a:lnTo>
                    <a:close/>
                    <a:moveTo>
                      <a:pt x="26" y="381"/>
                    </a:moveTo>
                    <a:cubicBezTo>
                      <a:pt x="14" y="381"/>
                      <a:pt x="14" y="381"/>
                      <a:pt x="14" y="381"/>
                    </a:cubicBezTo>
                    <a:cubicBezTo>
                      <a:pt x="40" y="322"/>
                      <a:pt x="40" y="322"/>
                      <a:pt x="40" y="322"/>
                    </a:cubicBezTo>
                    <a:cubicBezTo>
                      <a:pt x="68" y="322"/>
                      <a:pt x="68" y="322"/>
                      <a:pt x="68" y="322"/>
                    </a:cubicBezTo>
                    <a:lnTo>
                      <a:pt x="26" y="381"/>
                    </a:lnTo>
                    <a:close/>
                    <a:moveTo>
                      <a:pt x="124" y="322"/>
                    </a:moveTo>
                    <a:cubicBezTo>
                      <a:pt x="150" y="381"/>
                      <a:pt x="150" y="381"/>
                      <a:pt x="150" y="381"/>
                    </a:cubicBezTo>
                    <a:cubicBezTo>
                      <a:pt x="137" y="381"/>
                      <a:pt x="137" y="381"/>
                      <a:pt x="137" y="381"/>
                    </a:cubicBezTo>
                    <a:cubicBezTo>
                      <a:pt x="96" y="322"/>
                      <a:pt x="96" y="322"/>
                      <a:pt x="96" y="322"/>
                    </a:cubicBezTo>
                    <a:lnTo>
                      <a:pt x="124" y="322"/>
                    </a:lnTo>
                    <a:close/>
                    <a:moveTo>
                      <a:pt x="124" y="322"/>
                    </a:moveTo>
                    <a:cubicBezTo>
                      <a:pt x="124" y="322"/>
                      <a:pt x="124" y="322"/>
                      <a:pt x="124" y="322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" name="Google Shape;3441;p18"/>
              <p:cNvGrpSpPr/>
              <p:nvPr/>
            </p:nvGrpSpPr>
            <p:grpSpPr>
              <a:xfrm>
                <a:off x="7220931" y="4034581"/>
                <a:ext cx="217488" cy="293688"/>
                <a:chOff x="4462463" y="3600450"/>
                <a:chExt cx="217488" cy="29368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63" name="Google Shape;3442;p18"/>
                <p:cNvSpPr/>
                <p:nvPr/>
              </p:nvSpPr>
              <p:spPr>
                <a:xfrm>
                  <a:off x="4462463" y="3600450"/>
                  <a:ext cx="217488" cy="22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87" extrusionOk="0">
                      <a:moveTo>
                        <a:pt x="85" y="71"/>
                      </a:move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2" y="5"/>
                        <a:pt x="65" y="0"/>
                        <a:pt x="5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0"/>
                        <a:pt x="14" y="5"/>
                        <a:pt x="12" y="13"/>
                      </a:cubicBezTo>
                      <a:cubicBezTo>
                        <a:pt x="1" y="71"/>
                        <a:pt x="1" y="71"/>
                        <a:pt x="1" y="71"/>
                      </a:cubicBezTo>
                      <a:cubicBezTo>
                        <a:pt x="0" y="75"/>
                        <a:pt x="1" y="79"/>
                        <a:pt x="3" y="82"/>
                      </a:cubicBezTo>
                      <a:cubicBezTo>
                        <a:pt x="6" y="85"/>
                        <a:pt x="10" y="87"/>
                        <a:pt x="14" y="87"/>
                      </a:cubicBezTo>
                      <a:cubicBezTo>
                        <a:pt x="22" y="87"/>
                        <a:pt x="22" y="87"/>
                        <a:pt x="22" y="87"/>
                      </a:cubicBezTo>
                      <a:cubicBezTo>
                        <a:pt x="34" y="87"/>
                        <a:pt x="34" y="87"/>
                        <a:pt x="34" y="87"/>
                      </a:cubicBezTo>
                      <a:cubicBezTo>
                        <a:pt x="52" y="87"/>
                        <a:pt x="52" y="87"/>
                        <a:pt x="52" y="87"/>
                      </a:cubicBezTo>
                      <a:cubicBezTo>
                        <a:pt x="63" y="87"/>
                        <a:pt x="63" y="87"/>
                        <a:pt x="63" y="87"/>
                      </a:cubicBezTo>
                      <a:cubicBezTo>
                        <a:pt x="72" y="87"/>
                        <a:pt x="72" y="87"/>
                        <a:pt x="72" y="87"/>
                      </a:cubicBezTo>
                      <a:cubicBezTo>
                        <a:pt x="76" y="87"/>
                        <a:pt x="80" y="85"/>
                        <a:pt x="82" y="82"/>
                      </a:cubicBezTo>
                      <a:cubicBezTo>
                        <a:pt x="85" y="79"/>
                        <a:pt x="86" y="75"/>
                        <a:pt x="85" y="71"/>
                      </a:cubicBezTo>
                      <a:close/>
                      <a:moveTo>
                        <a:pt x="35" y="7"/>
                      </a:move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lnTo>
                        <a:pt x="35" y="7"/>
                      </a:lnTo>
                      <a:close/>
                      <a:moveTo>
                        <a:pt x="14" y="43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5" y="58"/>
                        <a:pt x="75" y="58"/>
                        <a:pt x="75" y="58"/>
                      </a:cubicBezTo>
                      <a:cubicBezTo>
                        <a:pt x="11" y="58"/>
                        <a:pt x="11" y="58"/>
                        <a:pt x="11" y="58"/>
                      </a:cubicBezTo>
                      <a:lnTo>
                        <a:pt x="14" y="43"/>
                      </a:lnTo>
                      <a:close/>
                      <a:moveTo>
                        <a:pt x="28" y="79"/>
                      </a:moveTo>
                      <a:cubicBezTo>
                        <a:pt x="24" y="79"/>
                        <a:pt x="21" y="76"/>
                        <a:pt x="21" y="72"/>
                      </a:cubicBezTo>
                      <a:cubicBezTo>
                        <a:pt x="21" y="68"/>
                        <a:pt x="24" y="65"/>
                        <a:pt x="28" y="65"/>
                      </a:cubicBezTo>
                      <a:cubicBezTo>
                        <a:pt x="32" y="65"/>
                        <a:pt x="35" y="68"/>
                        <a:pt x="35" y="72"/>
                      </a:cubicBezTo>
                      <a:cubicBezTo>
                        <a:pt x="35" y="76"/>
                        <a:pt x="32" y="79"/>
                        <a:pt x="28" y="79"/>
                      </a:cubicBezTo>
                      <a:close/>
                      <a:moveTo>
                        <a:pt x="57" y="79"/>
                      </a:moveTo>
                      <a:cubicBezTo>
                        <a:pt x="53" y="79"/>
                        <a:pt x="50" y="76"/>
                        <a:pt x="50" y="72"/>
                      </a:cubicBezTo>
                      <a:cubicBezTo>
                        <a:pt x="50" y="68"/>
                        <a:pt x="53" y="65"/>
                        <a:pt x="57" y="65"/>
                      </a:cubicBezTo>
                      <a:cubicBezTo>
                        <a:pt x="61" y="65"/>
                        <a:pt x="64" y="68"/>
                        <a:pt x="64" y="72"/>
                      </a:cubicBezTo>
                      <a:cubicBezTo>
                        <a:pt x="64" y="76"/>
                        <a:pt x="61" y="79"/>
                        <a:pt x="57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3443;p18"/>
                <p:cNvSpPr/>
                <p:nvPr/>
              </p:nvSpPr>
              <p:spPr>
                <a:xfrm>
                  <a:off x="4487863" y="3838575"/>
                  <a:ext cx="166688" cy="5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35" extrusionOk="0">
                      <a:moveTo>
                        <a:pt x="71" y="0"/>
                      </a:moveTo>
                      <a:lnTo>
                        <a:pt x="76" y="11"/>
                      </a:lnTo>
                      <a:lnTo>
                        <a:pt x="27" y="11"/>
                      </a:lnTo>
                      <a:lnTo>
                        <a:pt x="33" y="0"/>
                      </a:lnTo>
                      <a:lnTo>
                        <a:pt x="14" y="0"/>
                      </a:lnTo>
                      <a:lnTo>
                        <a:pt x="0" y="35"/>
                      </a:lnTo>
                      <a:lnTo>
                        <a:pt x="17" y="35"/>
                      </a:lnTo>
                      <a:lnTo>
                        <a:pt x="22" y="22"/>
                      </a:lnTo>
                      <a:lnTo>
                        <a:pt x="81" y="22"/>
                      </a:lnTo>
                      <a:lnTo>
                        <a:pt x="86" y="35"/>
                      </a:lnTo>
                      <a:lnTo>
                        <a:pt x="105" y="35"/>
                      </a:lnTo>
                      <a:lnTo>
                        <a:pt x="89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026" name="Picture 2" descr="C:\Users\Maximov\Downloads\tram-way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159" y="4290202"/>
                <a:ext cx="547031" cy="547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2" descr="Картинки по запросу еас знак КАРТИН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3" y="1100646"/>
              <a:ext cx="418623" cy="369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</p:grpSp>
      <p:sp>
        <p:nvSpPr>
          <p:cNvPr id="7" name="Скругленная прямоугольная выноска 6"/>
          <p:cNvSpPr/>
          <p:nvPr/>
        </p:nvSpPr>
        <p:spPr bwMode="auto">
          <a:xfrm>
            <a:off x="7020272" y="555526"/>
            <a:ext cx="2016224" cy="1572830"/>
          </a:xfrm>
          <a:prstGeom prst="wedgeRoundRectCallout">
            <a:avLst>
              <a:gd name="adj1" fmla="val -58741"/>
              <a:gd name="adj2" fmla="val -1232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  <a:prstDash val="dashDot"/>
            <a:round/>
            <a:headEnd/>
            <a:tailEnd/>
          </a:ln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marL="108000">
              <a:buFont typeface="Arial" pitchFamily="34" charset="0"/>
              <a:buChar char="•"/>
            </a:pP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Снятие технических барьеров во взаимной торговле</a:t>
            </a:r>
          </a:p>
          <a:p>
            <a:pPr marL="108000">
              <a:buFont typeface="Arial" pitchFamily="34" charset="0"/>
              <a:buChar char="•"/>
            </a:pP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Создание условий для производства инновационной продукции</a:t>
            </a:r>
          </a:p>
          <a:p>
            <a:pPr marL="108000">
              <a:buFont typeface="Arial" pitchFamily="34" charset="0"/>
              <a:buChar char="•"/>
            </a:pP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Возможность кооперации и развития экспорта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062" y="555528"/>
            <a:ext cx="248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solidFill>
                  <a:schemeClr val="accent5">
                    <a:lumMod val="50000"/>
                  </a:schemeClr>
                </a:solidFill>
              </a:rPr>
              <a:t>Технические регламенты ЕАЭС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2278895"/>
            <a:ext cx="8482606" cy="1300967"/>
            <a:chOff x="121843" y="3255887"/>
            <a:chExt cx="8482606" cy="1947488"/>
          </a:xfrm>
        </p:grpSpPr>
        <p:sp>
          <p:nvSpPr>
            <p:cNvPr id="72" name="Прямоугольник с двумя скругленными противолежащими углами 71"/>
            <p:cNvSpPr/>
            <p:nvPr/>
          </p:nvSpPr>
          <p:spPr>
            <a:xfrm>
              <a:off x="395536" y="3759944"/>
              <a:ext cx="2641760" cy="45026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УТВЕРЖДЕНЫ</a:t>
              </a:r>
              <a: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  <a:t> перечни стандартов </a:t>
              </a:r>
              <a:r>
                <a:rPr lang="ru-RU" sz="12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к</a:t>
              </a:r>
            </a:p>
          </p:txBody>
        </p:sp>
        <p:sp>
          <p:nvSpPr>
            <p:cNvPr id="73" name="Oval 5"/>
            <p:cNvSpPr/>
            <p:nvPr/>
          </p:nvSpPr>
          <p:spPr>
            <a:xfrm>
              <a:off x="1763692" y="4152260"/>
              <a:ext cx="748763" cy="397139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42</a:t>
              </a:r>
              <a:endParaRPr lang="en-US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Прямоугольник с двумя скругленными противолежащими углами 73"/>
            <p:cNvSpPr/>
            <p:nvPr/>
          </p:nvSpPr>
          <p:spPr>
            <a:xfrm>
              <a:off x="2483772" y="4147652"/>
              <a:ext cx="964871" cy="450260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  <a:t>ТР ЕАЭС</a:t>
              </a:r>
              <a:endParaRPr lang="ru-RU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5" name="Прямоугольник с двумя скругленными противолежащими углами 74"/>
            <p:cNvSpPr/>
            <p:nvPr/>
          </p:nvSpPr>
          <p:spPr>
            <a:xfrm>
              <a:off x="4355976" y="3759943"/>
              <a:ext cx="4229660" cy="450262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УТВЕРЖДЕНЫ</a:t>
              </a:r>
              <a: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  <a:t> программы разработки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  <a:t>		       ГОСТ СНГ  </a:t>
              </a:r>
              <a:r>
                <a:rPr lang="ru-RU" sz="1200" b="1" u="sng" dirty="0">
                  <a:solidFill>
                    <a:srgbClr val="002060"/>
                  </a:solidFill>
                  <a:cs typeface="Arial" panose="020B0604020202020204" pitchFamily="34" charset="0"/>
                </a:rPr>
                <a:t>к</a:t>
              </a:r>
            </a:p>
          </p:txBody>
        </p:sp>
        <p:sp>
          <p:nvSpPr>
            <p:cNvPr id="76" name="Oval 5"/>
            <p:cNvSpPr/>
            <p:nvPr/>
          </p:nvSpPr>
          <p:spPr>
            <a:xfrm>
              <a:off x="6444208" y="4116363"/>
              <a:ext cx="720000" cy="392927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z="95250"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42</a:t>
              </a:r>
              <a:endParaRPr lang="en-US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Прямоугольник с двумя скругленными противолежащими углами 89"/>
            <p:cNvSpPr/>
            <p:nvPr/>
          </p:nvSpPr>
          <p:spPr>
            <a:xfrm>
              <a:off x="7146259" y="4118228"/>
              <a:ext cx="1098149" cy="412179"/>
            </a:xfrm>
            <a:prstGeom prst="round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2060"/>
                  </a:solidFill>
                  <a:cs typeface="Arial" panose="020B0604020202020204" pitchFamily="34" charset="0"/>
                </a:rPr>
                <a:t>ТР ЕАЭС</a:t>
              </a:r>
              <a:endParaRPr lang="ru-RU" sz="1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481447" y="4558357"/>
              <a:ext cx="4104193" cy="645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включают разработку около </a:t>
              </a:r>
              <a:r>
                <a:rPr lang="ru-RU" sz="11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3 000</a:t>
              </a:r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 ГОСТ, из них</a:t>
              </a:r>
            </a:p>
            <a:p>
              <a:pPr algn="just"/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      разработаны боле </a:t>
              </a:r>
              <a:r>
                <a:rPr lang="ru-RU" sz="11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1 600</a:t>
              </a:r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 ГОСТ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95536" y="4554418"/>
              <a:ext cx="3600400" cy="645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включающие в </a:t>
              </a:r>
              <a:r>
                <a:rPr lang="ru-RU" sz="1100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т.ч</a:t>
              </a:r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. более </a:t>
              </a:r>
              <a:r>
                <a:rPr lang="ru-RU" sz="11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12 000</a:t>
              </a:r>
              <a:r>
                <a:rPr lang="ru-RU" sz="11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позиций</a:t>
              </a:r>
            </a:p>
            <a:p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                           около </a:t>
              </a:r>
              <a:r>
                <a:rPr lang="ru-RU" sz="11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7000</a:t>
              </a:r>
              <a:r>
                <a:rPr lang="ru-RU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 ГОСТ</a:t>
              </a: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358440" y="3255887"/>
              <a:ext cx="8246009" cy="0"/>
            </a:xfrm>
            <a:prstGeom prst="line">
              <a:avLst/>
            </a:prstGeom>
            <a:ln w="15875">
              <a:solidFill>
                <a:srgbClr val="99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21843" y="3327896"/>
              <a:ext cx="4234133" cy="39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u="sng" dirty="0">
                  <a:solidFill>
                    <a:schemeClr val="accent5">
                      <a:lumMod val="50000"/>
                    </a:schemeClr>
                  </a:solidFill>
                </a:rPr>
                <a:t>Доказательная база к техническим регламентам ЕАЭС</a:t>
              </a: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51520" y="3873769"/>
            <a:ext cx="8496944" cy="1146253"/>
            <a:chOff x="107504" y="699542"/>
            <a:chExt cx="7200800" cy="1510380"/>
          </a:xfrm>
        </p:grpSpPr>
        <p:sp>
          <p:nvSpPr>
            <p:cNvPr id="106" name="Стрелка вправо 105"/>
            <p:cNvSpPr/>
            <p:nvPr/>
          </p:nvSpPr>
          <p:spPr>
            <a:xfrm>
              <a:off x="107504" y="699542"/>
              <a:ext cx="7200800" cy="1404156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5305187" y="868248"/>
              <a:ext cx="892116" cy="90173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кругленный прямоугольник 14"/>
            <p:cNvSpPr/>
            <p:nvPr/>
          </p:nvSpPr>
          <p:spPr>
            <a:xfrm>
              <a:off x="5358345" y="894444"/>
              <a:ext cx="805017" cy="849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>
                  <a:solidFill>
                    <a:schemeClr val="bg1"/>
                  </a:solidFill>
                </a:rPr>
                <a:t>Обращение </a:t>
              </a:r>
            </a:p>
          </p:txBody>
        </p:sp>
        <p:sp>
          <p:nvSpPr>
            <p:cNvPr id="109" name="Скругленный прямоугольник 108"/>
            <p:cNvSpPr/>
            <p:nvPr/>
          </p:nvSpPr>
          <p:spPr>
            <a:xfrm>
              <a:off x="6280997" y="872745"/>
              <a:ext cx="908849" cy="90173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Скругленный прямоугольник 14"/>
            <p:cNvSpPr/>
            <p:nvPr/>
          </p:nvSpPr>
          <p:spPr>
            <a:xfrm>
              <a:off x="6335152" y="898941"/>
              <a:ext cx="820116" cy="849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>
                  <a:solidFill>
                    <a:schemeClr val="bg1"/>
                  </a:solidFill>
                </a:rPr>
                <a:t>Утилизация</a:t>
              </a: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179513" y="868248"/>
              <a:ext cx="849894" cy="901735"/>
              <a:chOff x="59973" y="725837"/>
              <a:chExt cx="1384917" cy="12023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31" name="Скругленный прямоугольник 130"/>
              <p:cNvSpPr/>
              <p:nvPr/>
            </p:nvSpPr>
            <p:spPr>
              <a:xfrm>
                <a:off x="59974" y="725837"/>
                <a:ext cx="1384916" cy="1202313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2" name="Скругленный прямоугольник 4"/>
              <p:cNvSpPr/>
              <p:nvPr/>
            </p:nvSpPr>
            <p:spPr>
              <a:xfrm>
                <a:off x="59973" y="784529"/>
                <a:ext cx="1384916" cy="108492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000" dirty="0">
                    <a:solidFill>
                      <a:schemeClr val="bg1"/>
                    </a:solidFill>
                  </a:rPr>
                  <a:t>Проектирование </a:t>
                </a:r>
                <a:endParaRPr lang="ru-RU" sz="1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Группа 111"/>
            <p:cNvGrpSpPr/>
            <p:nvPr/>
          </p:nvGrpSpPr>
          <p:grpSpPr>
            <a:xfrm>
              <a:off x="1144003" y="881807"/>
              <a:ext cx="910653" cy="901735"/>
              <a:chOff x="1562213" y="743916"/>
              <a:chExt cx="1214420" cy="12023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29" name="Скругленный прямоугольник 128"/>
              <p:cNvSpPr/>
              <p:nvPr/>
            </p:nvSpPr>
            <p:spPr>
              <a:xfrm>
                <a:off x="1562214" y="743916"/>
                <a:ext cx="1214419" cy="1202313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Скругленный прямоугольник 6"/>
              <p:cNvSpPr/>
              <p:nvPr/>
            </p:nvSpPr>
            <p:spPr>
              <a:xfrm>
                <a:off x="1562213" y="768379"/>
                <a:ext cx="1178820" cy="11069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bg1"/>
                    </a:solidFill>
                  </a:rPr>
                  <a:t>Технологический процесс</a:t>
                </a:r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2159646" y="868248"/>
              <a:ext cx="894246" cy="901735"/>
              <a:chOff x="2887654" y="725837"/>
              <a:chExt cx="1053099" cy="12023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27" name="Скругленный прямоугольник 126"/>
              <p:cNvSpPr/>
              <p:nvPr/>
            </p:nvSpPr>
            <p:spPr>
              <a:xfrm>
                <a:off x="2887654" y="725837"/>
                <a:ext cx="1053099" cy="1202313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8" name="Скругленный прямоугольник 8"/>
              <p:cNvSpPr/>
              <p:nvPr/>
            </p:nvSpPr>
            <p:spPr>
              <a:xfrm>
                <a:off x="2957054" y="771710"/>
                <a:ext cx="864099" cy="111056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bg1"/>
                    </a:solidFill>
                  </a:rPr>
                  <a:t>Производство </a:t>
                </a:r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3186936" y="868248"/>
              <a:ext cx="912481" cy="901735"/>
              <a:chOff x="4087374" y="725837"/>
              <a:chExt cx="802027" cy="12023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25" name="Скругленный прямоугольник 124"/>
              <p:cNvSpPr/>
              <p:nvPr/>
            </p:nvSpPr>
            <p:spPr>
              <a:xfrm>
                <a:off x="4087374" y="725837"/>
                <a:ext cx="802027" cy="1202313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6" name="Скругленный прямоугольник 10"/>
              <p:cNvSpPr/>
              <p:nvPr/>
            </p:nvSpPr>
            <p:spPr>
              <a:xfrm>
                <a:off x="4126526" y="764989"/>
                <a:ext cx="723723" cy="112400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dirty="0">
                    <a:solidFill>
                      <a:schemeClr val="bg1"/>
                    </a:solidFill>
                  </a:rPr>
                  <a:t>Испытания </a:t>
                </a:r>
                <a:endParaRPr lang="ru-RU" sz="1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Группа 114"/>
            <p:cNvGrpSpPr/>
            <p:nvPr/>
          </p:nvGrpSpPr>
          <p:grpSpPr>
            <a:xfrm>
              <a:off x="4256488" y="868248"/>
              <a:ext cx="934101" cy="901735"/>
              <a:chOff x="5019233" y="725837"/>
              <a:chExt cx="964136" cy="120231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23" name="Скругленный прямоугольник 122"/>
              <p:cNvSpPr/>
              <p:nvPr/>
            </p:nvSpPr>
            <p:spPr>
              <a:xfrm>
                <a:off x="5019233" y="725837"/>
                <a:ext cx="964136" cy="1202313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4" name="Скругленный прямоугольник 12"/>
              <p:cNvSpPr/>
              <p:nvPr/>
            </p:nvSpPr>
            <p:spPr>
              <a:xfrm>
                <a:off x="5037213" y="779257"/>
                <a:ext cx="946156" cy="109547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bg1"/>
                    </a:solidFill>
                  </a:rPr>
                  <a:t>Выпуск 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kern="1200" dirty="0">
                    <a:solidFill>
                      <a:schemeClr val="bg1"/>
                    </a:solidFill>
                  </a:rPr>
                  <a:t>в обращение</a:t>
                </a:r>
              </a:p>
            </p:txBody>
          </p:sp>
        </p:grpSp>
        <p:sp>
          <p:nvSpPr>
            <p:cNvPr id="116" name="Скругленный прямоугольник 115"/>
            <p:cNvSpPr/>
            <p:nvPr/>
          </p:nvSpPr>
          <p:spPr>
            <a:xfrm>
              <a:off x="179513" y="1606252"/>
              <a:ext cx="849894" cy="593159"/>
            </a:xfrm>
            <a:prstGeom prst="round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Скругленный прямоугольник 116"/>
            <p:cNvSpPr/>
            <p:nvPr/>
          </p:nvSpPr>
          <p:spPr>
            <a:xfrm>
              <a:off x="1165972" y="1616763"/>
              <a:ext cx="833513" cy="593159"/>
            </a:xfrm>
            <a:prstGeom prst="roundRect">
              <a:avLst/>
            </a:prstGeom>
            <a:blipFill rotWithShape="1">
              <a:blip r:embed="rId5"/>
              <a:srcRect/>
              <a:stretch>
                <a:fillRect l="-3876" t="-35843" r="-6607" b="-1006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кругленный прямоугольник 117"/>
            <p:cNvSpPr/>
            <p:nvPr/>
          </p:nvSpPr>
          <p:spPr>
            <a:xfrm>
              <a:off x="2156214" y="1605720"/>
              <a:ext cx="897677" cy="559042"/>
            </a:xfrm>
            <a:prstGeom prst="round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Скругленный прямоугольник 118"/>
            <p:cNvSpPr/>
            <p:nvPr/>
          </p:nvSpPr>
          <p:spPr>
            <a:xfrm>
              <a:off x="3189371" y="1606252"/>
              <a:ext cx="910046" cy="593159"/>
            </a:xfrm>
            <a:prstGeom prst="round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4257300" y="1616762"/>
              <a:ext cx="922427" cy="582649"/>
            </a:xfrm>
            <a:prstGeom prst="roundRect">
              <a:avLst/>
            </a:prstGeom>
            <a:blipFill rotWithShape="1"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5331394" y="1605720"/>
              <a:ext cx="896790" cy="593691"/>
            </a:xfrm>
            <a:prstGeom prst="roundRect">
              <a:avLst/>
            </a:prstGeom>
            <a:blipFill rotWithShape="1"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6251194" y="1616762"/>
              <a:ext cx="916043" cy="582650"/>
            </a:xfrm>
            <a:prstGeom prst="roundRect">
              <a:avLst/>
            </a:prstGeom>
            <a:blipFill rotWithShape="1"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" name="Правая фигурная скобка 8"/>
          <p:cNvSpPr/>
          <p:nvPr/>
        </p:nvSpPr>
        <p:spPr>
          <a:xfrm rot="5400000">
            <a:off x="4354868" y="-505554"/>
            <a:ext cx="137492" cy="8609402"/>
          </a:xfrm>
          <a:prstGeom prst="rightBrace">
            <a:avLst>
              <a:gd name="adj1" fmla="val 154264"/>
              <a:gd name="adj2" fmla="val 50000"/>
            </a:avLst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Заголовок 1"/>
          <p:cNvSpPr txBox="1">
            <a:spLocks/>
          </p:cNvSpPr>
          <p:nvPr/>
        </p:nvSpPr>
        <p:spPr>
          <a:xfrm>
            <a:off x="1094754" y="51470"/>
            <a:ext cx="7148463" cy="313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Единая система технического регулирования ЕАЭС </a:t>
            </a:r>
          </a:p>
        </p:txBody>
      </p:sp>
      <p:sp>
        <p:nvSpPr>
          <p:cNvPr id="8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8904" y="30510"/>
            <a:ext cx="609600" cy="381000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3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Арка 4"/>
          <p:cNvSpPr/>
          <p:nvPr/>
        </p:nvSpPr>
        <p:spPr>
          <a:xfrm>
            <a:off x="-4008714" y="-410741"/>
            <a:ext cx="5628386" cy="6372708"/>
          </a:xfrm>
          <a:prstGeom prst="blockArc">
            <a:avLst>
              <a:gd name="adj1" fmla="val 18951824"/>
              <a:gd name="adj2" fmla="val 2586760"/>
              <a:gd name="adj3" fmla="val 1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1"/>
          <p:cNvGrpSpPr/>
          <p:nvPr/>
        </p:nvGrpSpPr>
        <p:grpSpPr>
          <a:xfrm>
            <a:off x="755576" y="815541"/>
            <a:ext cx="7394108" cy="3754431"/>
            <a:chOff x="1368540" y="815541"/>
            <a:chExt cx="6401902" cy="3754431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962606" y="3659119"/>
              <a:ext cx="5795554" cy="313977"/>
              <a:chOff x="1098274" y="1916336"/>
              <a:chExt cx="7528381" cy="607292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1098274" y="1916336"/>
                <a:ext cx="7528381" cy="607292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Прямоугольник 57"/>
              <p:cNvSpPr/>
              <p:nvPr/>
            </p:nvSpPr>
            <p:spPr>
              <a:xfrm>
                <a:off x="1098274" y="1916336"/>
                <a:ext cx="7528381" cy="607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0783" tIns="30480" rIns="30480" bIns="3048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УНИФИКАЦИЯ ПРИНЦИПОВ И ПОДХОДОВ </a:t>
                </a:r>
                <a: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К ЗАПРЕТУ ВЫПУСКА В ОБРАЩЕНИЕ, ОБРАЩЕНИЯ, ИЗЪЯТИЯ И ОТЗЫВА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 РЫНКА </a:t>
                </a:r>
                <a:r>
                  <a:rPr lang="ru-RU" sz="975" cap="all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Союза продукции</a:t>
                </a:r>
                <a:r>
                  <a:rPr lang="ru-RU" sz="975" cap="all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, не соответствующей требованиям </a:t>
                </a:r>
                <a:r>
                  <a:rPr lang="ru-RU" sz="975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ТР ЕАЭС</a:t>
                </a:r>
                <a:endParaRPr lang="ru-RU" sz="975" dirty="0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991994" y="3075806"/>
              <a:ext cx="5778448" cy="360040"/>
              <a:chOff x="633016" y="315217"/>
              <a:chExt cx="8010666" cy="84103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735226" y="315289"/>
                <a:ext cx="7891429" cy="840965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Прямоугольник 59"/>
              <p:cNvSpPr/>
              <p:nvPr/>
            </p:nvSpPr>
            <p:spPr>
              <a:xfrm>
                <a:off x="633016" y="315217"/>
                <a:ext cx="8010666" cy="8409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0783" tIns="30480" rIns="30480" bIns="3048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ГАРМОНИЗАЦИЯ НАЦИОНАЛЬНЫХ ЗАКОНОДАТЕЛЬСТВ </a:t>
                </a:r>
                <a: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В ЧАСТИ ОТВЕТСТВЕННОСТИ </a:t>
                </a:r>
                <a:b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ЗА НАРУШЕНИЕ ТРЕБОВАНИЙ  ТР ЕАЭС</a:t>
                </a: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701845" y="851593"/>
              <a:ext cx="6056315" cy="354683"/>
              <a:chOff x="409133" y="329153"/>
              <a:chExt cx="8229586" cy="54095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09133" y="329153"/>
                <a:ext cx="8229586" cy="540956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Прямоугольник 47"/>
              <p:cNvSpPr/>
              <p:nvPr/>
            </p:nvSpPr>
            <p:spPr>
              <a:xfrm>
                <a:off x="409133" y="329153"/>
                <a:ext cx="8229586" cy="5409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6900" tIns="28575" rIns="28575" bIns="28575" numCol="1" spcCol="1270" anchor="ctr" anchorCtr="0">
                <a:noAutofit/>
              </a:bodyPr>
              <a:lstStyle/>
              <a:p>
                <a:pPr algn="ctr" defTabSz="500063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ОРГАНИЗАЦИЯ</a:t>
                </a:r>
                <a:r>
                  <a:rPr lang="ru-RU" sz="975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СИСТЕМНОЙ РАБОТЫ ПО СТАНДАРТИЗАЦИИ </a:t>
                </a:r>
                <a:r>
                  <a:rPr lang="ru-RU" sz="975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ДЛЯ РЕАЛИЗАЦИИ ТРЕБОВАНИЙ ТР ЕАЭС</a:t>
                </a: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1996818" y="1422154"/>
              <a:ext cx="5761342" cy="339615"/>
              <a:chOff x="1141183" y="2944617"/>
              <a:chExt cx="7484132" cy="680682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1141183" y="2944617"/>
                <a:ext cx="7484132" cy="657502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Прямоугольник 41"/>
              <p:cNvSpPr/>
              <p:nvPr/>
            </p:nvSpPr>
            <p:spPr>
              <a:xfrm>
                <a:off x="1141183" y="2967797"/>
                <a:ext cx="7484132" cy="657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6900" tIns="30480" rIns="30480" bIns="3048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«УДАЛЕНИЕ» С РЫНКА НЕДОБРОСОВЕСТНЫХ </a:t>
                </a:r>
                <a:r>
                  <a:rPr lang="ru-RU" sz="975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ОРГАНОВ ПО ОЦЕНКЕ СООТВЕТСТВИЯ И УПОЛНОМОЧЕННЫХ ИНОСТРАННЫМ ИЗГОТОВИТЕЛЕМ ЛИЦ</a:t>
                </a:r>
                <a:endParaRPr lang="ru-RU" sz="975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1934259" y="1964590"/>
              <a:ext cx="5823901" cy="337130"/>
              <a:chOff x="1016512" y="3851920"/>
              <a:chExt cx="7599139" cy="687580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141183" y="3851920"/>
                <a:ext cx="7474468" cy="687580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Прямоугольник 39"/>
              <p:cNvSpPr/>
              <p:nvPr/>
            </p:nvSpPr>
            <p:spPr>
              <a:xfrm>
                <a:off x="1016512" y="3851920"/>
                <a:ext cx="7599139" cy="687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6900" tIns="30480" rIns="30480" bIns="3048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75" cap="all" dirty="0">
                    <a:solidFill>
                      <a:srgbClr val="FF0000"/>
                    </a:solidFill>
                    <a:latin typeface="Calibri"/>
                  </a:rPr>
                  <a:t>Повышение ответственности </a:t>
                </a:r>
                <a:r>
                  <a:rPr lang="ru-RU" sz="975" cap="all" dirty="0">
                    <a:solidFill>
                      <a:srgbClr val="002060"/>
                    </a:solidFill>
                    <a:latin typeface="Calibri"/>
                  </a:rPr>
                  <a:t>органов по аккредитации и органов </a:t>
                </a:r>
                <a:br>
                  <a:rPr lang="ru-RU" sz="975" cap="all" dirty="0">
                    <a:solidFill>
                      <a:srgbClr val="002060"/>
                    </a:solidFill>
                    <a:latin typeface="Calibri"/>
                  </a:rPr>
                </a:br>
                <a:r>
                  <a:rPr lang="ru-RU" sz="975" cap="all" dirty="0">
                    <a:solidFill>
                      <a:srgbClr val="002060"/>
                    </a:solidFill>
                    <a:latin typeface="Calibri"/>
                  </a:rPr>
                  <a:t>по оценке соответствия, в том числе страхование ИХ ответственности</a:t>
                </a:r>
                <a:endParaRPr lang="x-none" sz="975" dirty="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2195736" y="2527359"/>
              <a:ext cx="5562424" cy="330488"/>
              <a:chOff x="440413" y="4795114"/>
              <a:chExt cx="8167027" cy="599517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440413" y="4795114"/>
                <a:ext cx="8167027" cy="599517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Прямоугольник 37"/>
              <p:cNvSpPr/>
              <p:nvPr/>
            </p:nvSpPr>
            <p:spPr>
              <a:xfrm>
                <a:off x="440413" y="4795114"/>
                <a:ext cx="8167027" cy="5995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6900" tIns="30480" rIns="30480" bIns="3048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cap="all" dirty="0">
                    <a:solidFill>
                      <a:srgbClr val="002060"/>
                    </a:solidFill>
                    <a:latin typeface="Calibri"/>
                  </a:rPr>
                  <a:t>СОВЕРШЕНСТВОВАНИЕ ПОДХОДОВ К Оценке СООТВЕТСТВИЯ </a:t>
                </a:r>
                <a:r>
                  <a:rPr lang="ru-RU" sz="975" cap="all" dirty="0">
                    <a:solidFill>
                      <a:srgbClr val="002060"/>
                    </a:solidFill>
                  </a:rPr>
                  <a:t>ИМПОРТИРУЕМОЙ ПРОДУКЦИИ</a:t>
                </a:r>
                <a:br>
                  <a:rPr lang="ru-RU" sz="975" cap="all" dirty="0">
                    <a:solidFill>
                      <a:srgbClr val="002060"/>
                    </a:solidFill>
                  </a:rPr>
                </a:br>
                <a:r>
                  <a:rPr lang="ru-RU" sz="975" cap="all" dirty="0">
                    <a:solidFill>
                      <a:srgbClr val="FF0000"/>
                    </a:solidFill>
                    <a:latin typeface="Calibri"/>
                  </a:rPr>
                  <a:t>серийного производства</a:t>
                </a:r>
                <a:endParaRPr lang="x-none" sz="975" dirty="0"/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1368540" y="815541"/>
              <a:ext cx="449155" cy="406060"/>
              <a:chOff x="539552" y="877073"/>
              <a:chExt cx="598873" cy="541413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539552" y="877073"/>
                <a:ext cx="598873" cy="52119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908720"/>
                <a:ext cx="540213" cy="5097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1709682" y="1383618"/>
              <a:ext cx="449155" cy="400357"/>
              <a:chOff x="539552" y="980728"/>
              <a:chExt cx="598873" cy="586193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39552" y="980728"/>
                <a:ext cx="598873" cy="5723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81" y="1007131"/>
                <a:ext cx="540213" cy="5597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1830395" y="1923678"/>
              <a:ext cx="449155" cy="400357"/>
              <a:chOff x="539552" y="980728"/>
              <a:chExt cx="598873" cy="58619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539552" y="980728"/>
                <a:ext cx="598873" cy="5723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81" y="1007131"/>
                <a:ext cx="540213" cy="5597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1854594" y="2463738"/>
              <a:ext cx="449155" cy="400357"/>
              <a:chOff x="539552" y="980728"/>
              <a:chExt cx="598873" cy="586193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539552" y="980728"/>
                <a:ext cx="598873" cy="5723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81" y="1007131"/>
                <a:ext cx="540213" cy="5597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1871700" y="3057804"/>
              <a:ext cx="449155" cy="400357"/>
              <a:chOff x="539552" y="980728"/>
              <a:chExt cx="598873" cy="58619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539552" y="980728"/>
                <a:ext cx="598873" cy="5723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81" y="1007131"/>
                <a:ext cx="540213" cy="5597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Группа 27"/>
            <p:cNvGrpSpPr/>
            <p:nvPr/>
          </p:nvGrpSpPr>
          <p:grpSpPr>
            <a:xfrm>
              <a:off x="1746582" y="3597864"/>
              <a:ext cx="449155" cy="400357"/>
              <a:chOff x="539552" y="980728"/>
              <a:chExt cx="598873" cy="58619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539552" y="980728"/>
                <a:ext cx="598873" cy="5723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81" y="1007131"/>
                <a:ext cx="540213" cy="5597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2" name="Группа 51"/>
            <p:cNvGrpSpPr/>
            <p:nvPr/>
          </p:nvGrpSpPr>
          <p:grpSpPr>
            <a:xfrm>
              <a:off x="1850478" y="4197429"/>
              <a:ext cx="5907683" cy="372543"/>
              <a:chOff x="615990" y="4206485"/>
              <a:chExt cx="8010666" cy="841209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615990" y="4206485"/>
                <a:ext cx="8010666" cy="841209"/>
              </a:xfrm>
              <a:prstGeom prst="rect">
                <a:avLst/>
              </a:prstGeom>
            </p:spPr>
            <p:style>
              <a:ln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Прямоугольник 53"/>
              <p:cNvSpPr/>
              <p:nvPr/>
            </p:nvSpPr>
            <p:spPr>
              <a:xfrm>
                <a:off x="615990" y="4206485"/>
                <a:ext cx="8010666" cy="8412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0783" tIns="30480" rIns="30480" bIns="3048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ВНЕДРЕНИЕ ЭФФЕКТИВНОГО МЕХАНИЗМА </a:t>
                </a:r>
                <a:r>
                  <a:rPr lang="ru-RU" sz="975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ВЗАИМОДЕЙСТВИЯ НАДЗОРНЫХ ОРГАНОВ ГОСУДАРСТВ-ЧЛЕНОВ ЕАЭС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975" dirty="0">
                    <a:solidFill>
                      <a:srgbClr val="00206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С ИСПОЛЬЗОВАНИЕМ ЕДИНОЙ ИНФОРМАЦИОННОЙ СИСТЕМЫ СОЮЗА</a:t>
                </a:r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1571409" y="4162602"/>
              <a:ext cx="449155" cy="397816"/>
              <a:chOff x="588751" y="984448"/>
              <a:chExt cx="598873" cy="582473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588751" y="984448"/>
                <a:ext cx="598873" cy="5723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54" y="1007131"/>
                <a:ext cx="540213" cy="5597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2" name="Заголовок 1"/>
          <p:cNvSpPr txBox="1">
            <a:spLocks/>
          </p:cNvSpPr>
          <p:nvPr/>
        </p:nvSpPr>
        <p:spPr>
          <a:xfrm>
            <a:off x="1506141" y="69472"/>
            <a:ext cx="7242323" cy="4860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2953"/>
                </a:solidFill>
                <a:latin typeface="Times"/>
                <a:ea typeface="Times"/>
                <a:cs typeface="Time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32953"/>
                </a:solidFill>
                <a:latin typeface="Times"/>
                <a:ea typeface="Times"/>
                <a:cs typeface="Times"/>
              </a:defRPr>
            </a:lvl9pPr>
          </a:lstStyle>
          <a:p>
            <a:pPr algn="ctr" defTabSz="685800" eaLnBrk="1" hangingPunct="1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Актуальные задачи в области технического регулирования ЕАЭС</a:t>
            </a:r>
          </a:p>
        </p:txBody>
      </p:sp>
      <p:sp>
        <p:nvSpPr>
          <p:cNvPr id="8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9296" y="125760"/>
            <a:ext cx="457200" cy="28575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| </a:t>
            </a:r>
            <a:fld id="{7DD3BBBA-5861-4733-BE38-AADB08C5D80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1FEAAEF-5566-9948-8C91-9AF65240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713"/>
            <a:ext cx="9144000" cy="4666787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642C0A1-5190-5742-B86A-AFC0CDE9921B}"/>
              </a:ext>
            </a:extLst>
          </p:cNvPr>
          <p:cNvSpPr/>
          <p:nvPr/>
        </p:nvSpPr>
        <p:spPr>
          <a:xfrm>
            <a:off x="-37891" y="525851"/>
            <a:ext cx="9162257" cy="466678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FF33DC76-040E-C945-AACC-22356BE508B6}"/>
              </a:ext>
            </a:extLst>
          </p:cNvPr>
          <p:cNvSpPr txBox="1">
            <a:spLocks/>
          </p:cNvSpPr>
          <p:nvPr/>
        </p:nvSpPr>
        <p:spPr>
          <a:xfrm>
            <a:off x="1028700" y="0"/>
            <a:ext cx="8101496" cy="476714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2400" b="1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1700" dirty="0"/>
              <a:t>П</a:t>
            </a:r>
            <a:r>
              <a:rPr lang="ru-RU" sz="1700" dirty="0"/>
              <a:t>роект «Цифровое техническое регулирование в рамках ЕАЭС»:</a:t>
            </a:r>
          </a:p>
          <a:p>
            <a:r>
              <a:rPr lang="ru-RU" sz="1700" dirty="0"/>
              <a:t>цели реализации</a:t>
            </a:r>
          </a:p>
        </p:txBody>
      </p:sp>
      <p:pic>
        <p:nvPicPr>
          <p:cNvPr id="38" name="Picture 3" descr="C:\Users\shakirova\Desktop\Презентация по цифре\Картинки в помощь\Industrial-Machinery-Digital-Twin-Image_1600x900_tcm52-55683.jpg">
            <a:extLst>
              <a:ext uri="{FF2B5EF4-FFF2-40B4-BE49-F238E27FC236}">
                <a16:creationId xmlns:a16="http://schemas.microsoft.com/office/drawing/2014/main" xmlns="" id="{4C65B051-A840-F94A-B80C-9E8BAADC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86" y="552058"/>
            <a:ext cx="2367327" cy="13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691F6E4-5F2E-8D45-B5D9-1F20CFDC5AFE}"/>
              </a:ext>
            </a:extLst>
          </p:cNvPr>
          <p:cNvSpPr/>
          <p:nvPr/>
        </p:nvSpPr>
        <p:spPr>
          <a:xfrm>
            <a:off x="1028700" y="833841"/>
            <a:ext cx="3543300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преобразование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 процессов технического регулирования в рамках Союза 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3102C6-6D85-D74F-A8B5-E5282E9F3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4" y="679951"/>
            <a:ext cx="675000" cy="675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34353" y="1794813"/>
            <a:ext cx="4437648" cy="675000"/>
            <a:chOff x="179137" y="2330042"/>
            <a:chExt cx="5916864" cy="900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B5A0E70-1933-1B4A-BD21-A140FCE5D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137" y="2330042"/>
              <a:ext cx="900000" cy="900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691F6E4-5F2E-8D45-B5D9-1F20CFDC5AFE}"/>
                </a:ext>
              </a:extLst>
            </p:cNvPr>
            <p:cNvSpPr/>
            <p:nvPr/>
          </p:nvSpPr>
          <p:spPr>
            <a:xfrm>
              <a:off x="1371600" y="2402862"/>
              <a:ext cx="4724401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Отображение</a:t>
              </a:r>
              <a:r>
                <a:rPr lang="ru-RU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полного набора сведений к точно идентифицированным объектам технического регулирования  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6020" y="2996052"/>
            <a:ext cx="4435981" cy="675000"/>
            <a:chOff x="181360" y="3737389"/>
            <a:chExt cx="5914641" cy="90000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493E439E-6526-384B-9780-42B26A1E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360" y="3737389"/>
              <a:ext cx="900000" cy="900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8691F6E4-5F2E-8D45-B5D9-1F20CFDC5AFE}"/>
                </a:ext>
              </a:extLst>
            </p:cNvPr>
            <p:cNvSpPr/>
            <p:nvPr/>
          </p:nvSpPr>
          <p:spPr>
            <a:xfrm>
              <a:off x="1371601" y="3794974"/>
              <a:ext cx="47244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</a:t>
              </a:r>
              <a:r>
                <a:rPr lang="ru-RU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всем участникам рынка необходимых данных для проектирования, производства и вывода продукции на рынок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28700" y="4197290"/>
            <a:ext cx="3543300" cy="5886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взаимодействие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уполномоченных органов и новые возможности взаимодействия с субъектами предпринимательской деятельности</a:t>
            </a:r>
          </a:p>
        </p:txBody>
      </p:sp>
      <p:pic>
        <p:nvPicPr>
          <p:cNvPr id="19" name="Рисунок 18" descr="Подключения">
            <a:extLst>
              <a:ext uri="{FF2B5EF4-FFF2-40B4-BE49-F238E27FC236}">
                <a16:creationId xmlns:a16="http://schemas.microsoft.com/office/drawing/2014/main" xmlns="" id="{DA93C4B3-B7A3-4144-943C-47D190B44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9372" y="4156181"/>
            <a:ext cx="675000" cy="67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87" y="3715690"/>
            <a:ext cx="2367326" cy="1331621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2BA04C8-E1B3-2445-826A-9B6BEA777615}"/>
              </a:ext>
            </a:extLst>
          </p:cNvPr>
          <p:cNvCxnSpPr>
            <a:cxnSpLocks/>
          </p:cNvCxnSpPr>
          <p:nvPr/>
        </p:nvCxnSpPr>
        <p:spPr>
          <a:xfrm>
            <a:off x="531768" y="1600200"/>
            <a:ext cx="3840446" cy="0"/>
          </a:xfrm>
          <a:prstGeom prst="line">
            <a:avLst/>
          </a:prstGeom>
          <a:ln>
            <a:solidFill>
              <a:srgbClr val="A29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2BA04C8-E1B3-2445-826A-9B6BEA777615}"/>
              </a:ext>
            </a:extLst>
          </p:cNvPr>
          <p:cNvCxnSpPr>
            <a:cxnSpLocks/>
          </p:cNvCxnSpPr>
          <p:nvPr/>
        </p:nvCxnSpPr>
        <p:spPr>
          <a:xfrm>
            <a:off x="531768" y="2735580"/>
            <a:ext cx="3840446" cy="0"/>
          </a:xfrm>
          <a:prstGeom prst="line">
            <a:avLst/>
          </a:prstGeom>
          <a:ln>
            <a:solidFill>
              <a:srgbClr val="A29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C2BA04C8-E1B3-2445-826A-9B6BEA777615}"/>
              </a:ext>
            </a:extLst>
          </p:cNvPr>
          <p:cNvCxnSpPr>
            <a:cxnSpLocks/>
          </p:cNvCxnSpPr>
          <p:nvPr/>
        </p:nvCxnSpPr>
        <p:spPr>
          <a:xfrm>
            <a:off x="531768" y="3947160"/>
            <a:ext cx="3840446" cy="0"/>
          </a:xfrm>
          <a:prstGeom prst="line">
            <a:avLst/>
          </a:prstGeom>
          <a:ln>
            <a:solidFill>
              <a:srgbClr val="A29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2" y="2135582"/>
            <a:ext cx="2367900" cy="1331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5029" y="935087"/>
            <a:ext cx="1995185" cy="37317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Бенефициары проекта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 участники рынка: изготовители, экспортеры, импортеры, поставщики, потребители, органы по оценке соответствия и государственной власти по техническому регулированию, стандартизации, аккредитации и другие. </a:t>
            </a:r>
            <a:endParaRPr lang="ru-RU" sz="1400" dirty="0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498904" y="3051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| </a:t>
            </a:r>
            <a:fld id="{7DD3BBBA-5861-4733-BE38-AADB08C5D80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430043" y="26699"/>
            <a:ext cx="6958381" cy="4115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направления развития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евразийской экономической интеграции до 2025 года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465611"/>
            <a:ext cx="395536" cy="4681699"/>
          </a:xfrm>
          <a:prstGeom prst="rect">
            <a:avLst/>
          </a:prstGeom>
          <a:solidFill>
            <a:srgbClr val="003E7E"/>
          </a:solidFill>
          <a:ln w="9525">
            <a:solidFill>
              <a:srgbClr val="003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>
            <a:defPPr>
              <a:defRPr lang="ru-RU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" dirty="0">
                <a:solidFill>
                  <a:schemeClr val="bg1"/>
                </a:solidFill>
              </a:rPr>
              <a:t/>
            </a:r>
            <a:br>
              <a:rPr lang="ru-RU" sz="1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Декларация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0935" y="529587"/>
            <a:ext cx="8352350" cy="481135"/>
          </a:xfrm>
          <a:prstGeom prst="rect">
            <a:avLst/>
          </a:prstGeom>
          <a:solidFill>
            <a:srgbClr val="003E7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E7E"/>
                </a:solidFill>
                <a:cs typeface="Arial" panose="020B0604020202020204" pitchFamily="34" charset="0"/>
              </a:rPr>
              <a:t>Обеспечение гарантий качества и безопасности обращаемых товаров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00168" y="1112426"/>
            <a:ext cx="8208336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Установление</a:t>
            </a:r>
            <a:r>
              <a:rPr lang="ru-RU" sz="1400" dirty="0">
                <a:cs typeface="Arial" panose="020B0604020202020204" pitchFamily="34" charset="0"/>
              </a:rPr>
              <a:t> единых обязательных требований к продукции и обеспечение единообразного подхода к применению ТР ЕАЭС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22921" y="1224866"/>
            <a:ext cx="8629599" cy="3826804"/>
            <a:chOff x="622921" y="1188639"/>
            <a:chExt cx="8629599" cy="2243826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900168" y="1569638"/>
              <a:ext cx="8208336" cy="18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Развитие</a:t>
              </a:r>
              <a:r>
                <a:rPr lang="ru-RU" sz="1400" dirty="0">
                  <a:cs typeface="Arial" panose="020B0604020202020204" pitchFamily="34" charset="0"/>
                </a:rPr>
                <a:t> систем обеспечения качества продукции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00168" y="1912452"/>
              <a:ext cx="8208336" cy="30678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Обеспечени</a:t>
              </a:r>
              <a:r>
                <a:rPr lang="ru-RU" sz="1400" dirty="0">
                  <a:cs typeface="Arial" panose="020B0604020202020204" pitchFamily="34" charset="0"/>
                </a:rPr>
                <a:t>е повышения доверия к результатам деятельности аккредитованных органов по оценке соответствия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900168" y="2176933"/>
              <a:ext cx="8208336" cy="306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Обеспечение</a:t>
              </a:r>
              <a:r>
                <a:rPr lang="ru-RU" sz="1400" dirty="0">
                  <a:cs typeface="Arial" panose="020B0604020202020204" pitchFamily="34" charset="0"/>
                </a:rPr>
                <a:t> гармонизации законодательства об ответственности за нарушение обязательных требований к продукции, правил и процедур проведения обязательной оценки соответствия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883670" y="2440456"/>
              <a:ext cx="8208333" cy="30678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Организация</a:t>
              </a:r>
              <a:r>
                <a:rPr lang="ru-RU" sz="1400" dirty="0">
                  <a:cs typeface="Arial" panose="020B0604020202020204" pitchFamily="34" charset="0"/>
                </a:rPr>
                <a:t> эффективного скоординированного взаимодействия надзорных органов за соблюдением ТР ЕАЭС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00168" y="2715766"/>
              <a:ext cx="8208336" cy="433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Установление</a:t>
              </a:r>
              <a:r>
                <a:rPr lang="ru-RU" sz="1400" dirty="0">
                  <a:cs typeface="Arial" panose="020B0604020202020204" pitchFamily="34" charset="0"/>
                </a:rPr>
                <a:t> единых принципов метрологического обеспечения при формировании общих электроэнергетических рынков ЕАЭС на основе унификации метрологических требований к измерениям количества и параметров качества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900168" y="1399438"/>
              <a:ext cx="8208336" cy="18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Переход</a:t>
              </a:r>
              <a:r>
                <a:rPr lang="ru-RU" sz="1400" dirty="0">
                  <a:cs typeface="Arial" panose="020B0604020202020204" pitchFamily="34" charset="0"/>
                </a:rPr>
                <a:t> к новым подходам к оценке соответствия продукции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918771" y="3125678"/>
              <a:ext cx="8333749" cy="306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Внедрение</a:t>
              </a:r>
              <a:r>
                <a:rPr lang="ru-RU" sz="1400" dirty="0">
                  <a:cs typeface="Arial" panose="020B0604020202020204" pitchFamily="34" charset="0"/>
                </a:rPr>
                <a:t> моделей циркулярной экономики в техническое регулирование в целях повышения </a:t>
              </a:r>
              <a:r>
                <a:rPr lang="ru-RU" sz="1400" dirty="0" err="1">
                  <a:cs typeface="Arial" panose="020B0604020202020204" pitchFamily="34" charset="0"/>
                </a:rPr>
                <a:t>энергоэффективности</a:t>
              </a:r>
              <a:r>
                <a:rPr lang="ru-RU" sz="1400" dirty="0">
                  <a:cs typeface="Arial" panose="020B0604020202020204" pitchFamily="34" charset="0"/>
                </a:rPr>
                <a:t> и ресурсосбережения</a:t>
              </a:r>
            </a:p>
          </p:txBody>
        </p:sp>
        <p:pic>
          <p:nvPicPr>
            <p:cNvPr id="138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2786047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2255185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1965871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1435732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1604621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1188639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2527218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3184869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918771" y="1737711"/>
              <a:ext cx="8211424" cy="18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cs typeface="Arial" panose="020B0604020202020204" pitchFamily="34" charset="0"/>
                </a:rPr>
                <a:t>Развитие</a:t>
              </a:r>
              <a:r>
                <a:rPr lang="ru-RU" sz="1400" dirty="0">
                  <a:cs typeface="Arial" panose="020B0604020202020204" pitchFamily="34" charset="0"/>
                </a:rPr>
                <a:t> сферы стандартизации и обеспечения единства измерений в рамках ЕАЭС</a:t>
              </a:r>
            </a:p>
          </p:txBody>
        </p:sp>
        <p:pic>
          <p:nvPicPr>
            <p:cNvPr id="37" name="Picture 2" descr="C:\Users\shakirova\Downloads\setting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21" y="1789366"/>
              <a:ext cx="165266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8904" y="30510"/>
            <a:ext cx="609600" cy="381000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6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0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403648" y="0"/>
            <a:ext cx="6912767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реализации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планируемых мероприятий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7444" y="30510"/>
            <a:ext cx="741060" cy="381922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7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95736" y="3651870"/>
            <a:ext cx="4536504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32953"/>
                </a:solidFill>
                <a:cs typeface="Arial" panose="020B0604020202020204" pitchFamily="34" charset="0"/>
              </a:rPr>
              <a:t>Развитие нормативной базы ЕАЭС</a:t>
            </a:r>
          </a:p>
          <a:p>
            <a:pPr algn="ctr"/>
            <a:endParaRPr lang="ru-RU" sz="1400" b="1" dirty="0">
              <a:solidFill>
                <a:srgbClr val="032953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b="1" dirty="0"/>
              <a:t>10 изменений в Договор</a:t>
            </a:r>
            <a:r>
              <a:rPr lang="ru-RU" sz="1050" dirty="0"/>
              <a:t> о ЕАЭС;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b="1" dirty="0"/>
              <a:t>18 новых актов</a:t>
            </a:r>
            <a:r>
              <a:rPr lang="ru-RU" sz="1050" dirty="0"/>
              <a:t> органов ЕАЭС;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/>
              <a:t>внесение </a:t>
            </a:r>
            <a:r>
              <a:rPr lang="ru-RU" sz="1050" b="1" dirty="0"/>
              <a:t>изменений в уже принятые акты.</a:t>
            </a:r>
            <a:endParaRPr lang="en-US" sz="105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43808" y="555526"/>
            <a:ext cx="326575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ru-RU" sz="1800" b="1" i="0" u="none" strike="noStrike" kern="1200" cap="all" spc="150" baseline="0" dirty="0" smtClean="0">
                <a:solidFill>
                  <a:srgbClr val="1F497D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400" b="1" spc="150" dirty="0">
                <a:solidFill>
                  <a:srgbClr val="1F497D">
                    <a:lumMod val="50000"/>
                  </a:srgbClr>
                </a:solidFill>
              </a:rPr>
              <a:t>23 МЕХАНИЗМА</a:t>
            </a:r>
          </a:p>
          <a:p>
            <a:pPr algn="ctr">
              <a:defRPr lang="ru-RU" sz="1800" b="1" i="0" u="none" strike="noStrike" kern="1200" cap="all" spc="150" baseline="0" dirty="0" smtClean="0">
                <a:solidFill>
                  <a:srgbClr val="1F497D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400" b="1" spc="150" dirty="0">
                <a:solidFill>
                  <a:srgbClr val="1F497D">
                    <a:lumMod val="50000"/>
                  </a:srgbClr>
                </a:solidFill>
              </a:rPr>
              <a:t>ПО ЦЕЛЯМ</a:t>
            </a:r>
            <a:endParaRPr lang="ru-RU" sz="1400" b="1" spc="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16016" y="1131590"/>
            <a:ext cx="3322847" cy="1008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Усиление </a:t>
            </a:r>
            <a:r>
              <a:rPr lang="ru-RU" sz="1050" b="1" dirty="0">
                <a:solidFill>
                  <a:srgbClr val="032953"/>
                </a:solidFill>
                <a:cs typeface="Arial" panose="020B0604020202020204" pitchFamily="34" charset="0"/>
              </a:rPr>
              <a:t>защиты внутреннего рынка </a:t>
            </a:r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от небезопасной продукции за счет совершенствования аккредитации, оценки соответствия и государственного надзора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899592" y="1131590"/>
            <a:ext cx="3322847" cy="1008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endParaRPr lang="ru-RU" sz="1050" dirty="0">
              <a:solidFill>
                <a:srgbClr val="032953"/>
              </a:solidFill>
              <a:cs typeface="Arial" panose="020B0604020202020204" pitchFamily="34" charset="0"/>
            </a:endParaRPr>
          </a:p>
          <a:p>
            <a:pPr marL="0" lvl="1" algn="ctr"/>
            <a:r>
              <a:rPr lang="ru-RU" sz="1050" b="1" dirty="0">
                <a:solidFill>
                  <a:srgbClr val="032953"/>
                </a:solidFill>
                <a:cs typeface="Arial" panose="020B0604020202020204" pitchFamily="34" charset="0"/>
              </a:rPr>
              <a:t>Оптимизация разработки</a:t>
            </a:r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 (внесения изменений) единых технических регламентов, необходимых для свободного движения регулируемых товаров внутри ЕАЭС</a:t>
            </a:r>
          </a:p>
          <a:p>
            <a:pPr algn="ctr"/>
            <a:endParaRPr lang="ru-RU" sz="105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899592" y="2427734"/>
            <a:ext cx="3322847" cy="1008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Укрепление интеграционного взаимодействия в сфере </a:t>
            </a:r>
            <a:r>
              <a:rPr lang="ru-RU" sz="1050" b="1" dirty="0">
                <a:solidFill>
                  <a:srgbClr val="032953"/>
                </a:solidFill>
                <a:cs typeface="Arial" panose="020B0604020202020204" pitchFamily="34" charset="0"/>
              </a:rPr>
              <a:t>стандартизации</a:t>
            </a:r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 в целях повышения </a:t>
            </a:r>
            <a:r>
              <a:rPr lang="ru-RU" sz="1050" b="1" dirty="0">
                <a:solidFill>
                  <a:srgbClr val="032953"/>
                </a:solidFill>
                <a:cs typeface="Arial" panose="020B0604020202020204" pitchFamily="34" charset="0"/>
              </a:rPr>
              <a:t>качества и конкурентоспособности </a:t>
            </a:r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продукции ЕАЭС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4716016" y="2427734"/>
            <a:ext cx="3322847" cy="1008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Создание предпосылок для перехода к согласованным действиям по обеспечению </a:t>
            </a:r>
            <a:r>
              <a:rPr lang="ru-RU" sz="1050" b="1" dirty="0">
                <a:solidFill>
                  <a:srgbClr val="032953"/>
                </a:solidFill>
                <a:cs typeface="Arial" panose="020B0604020202020204" pitchFamily="34" charset="0"/>
              </a:rPr>
              <a:t>качества</a:t>
            </a:r>
            <a:r>
              <a:rPr lang="ru-RU" sz="1050" dirty="0">
                <a:solidFill>
                  <a:srgbClr val="032953"/>
                </a:solidFill>
                <a:cs typeface="Arial" panose="020B0604020202020204" pitchFamily="34" charset="0"/>
              </a:rPr>
              <a:t>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0772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85368" y="1479925"/>
            <a:ext cx="2583900" cy="3403383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11 технических</a:t>
            </a:r>
            <a:br>
              <a:rPr lang="ru-RU" sz="13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регламентов ЕАЭС, из них:</a:t>
            </a:r>
          </a:p>
          <a:p>
            <a:pPr algn="ctr"/>
            <a:endParaRPr lang="ru-RU" sz="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2 отдельных технических регламента в сфере строительства:</a:t>
            </a:r>
          </a:p>
          <a:p>
            <a:r>
              <a:rPr lang="ru-RU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здания и сооружения</a:t>
            </a:r>
          </a:p>
          <a:p>
            <a:r>
              <a:rPr lang="ru-RU" sz="1400" b="1" dirty="0">
                <a:solidFill>
                  <a:srgbClr val="00B050"/>
                </a:solidFill>
                <a:cs typeface="Times New Roman" panose="02020603050405020304" pitchFamily="18" charset="0"/>
              </a:rPr>
              <a:t>строительные материалы</a:t>
            </a:r>
          </a:p>
          <a:p>
            <a:r>
              <a:rPr lang="ru-RU" sz="1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и изделия</a:t>
            </a:r>
          </a:p>
          <a:p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1913" y="0"/>
            <a:ext cx="5536901" cy="536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Установление единых обязательных требований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 регулируемой продукции и их корректировка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369" y="705748"/>
            <a:ext cx="5813446" cy="397927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cs typeface="Times New Roman" panose="02020603050405020304" pitchFamily="18" charset="0"/>
              </a:rPr>
              <a:t>План разработки технических регламентов ЕАЭС</a:t>
            </a:r>
            <a:br>
              <a:rPr lang="ru-RU" sz="135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350" b="1" dirty="0">
                <a:solidFill>
                  <a:schemeClr val="bg1"/>
                </a:solidFill>
                <a:cs typeface="Times New Roman" panose="02020603050405020304" pitchFamily="18" charset="0"/>
              </a:rPr>
              <a:t>и внесения в них изменений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15517" y="1479926"/>
            <a:ext cx="2583298" cy="34033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42 изменения в технические регламенты ЕАЭС (ТС) , из них:</a:t>
            </a:r>
          </a:p>
          <a:p>
            <a:endParaRPr lang="ru-RU" sz="7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  <a:cs typeface="Times New Roman" panose="02020603050405020304" pitchFamily="18" charset="0"/>
              </a:rPr>
              <a:t>9 новых изменений:</a:t>
            </a:r>
          </a:p>
          <a:p>
            <a:pPr marL="135731" indent="-135731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Автомобильные дороги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(ТР ТС 014/2011)</a:t>
            </a:r>
          </a:p>
          <a:p>
            <a:pPr marL="135731" indent="-135731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Рыба и рыбная продукция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(ТР ЕАЭС 040/2016)</a:t>
            </a:r>
          </a:p>
          <a:p>
            <a:pPr marL="135731" indent="-135731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Упакованная питьевая вода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(ТР ЕАЭС 044/2017)</a:t>
            </a:r>
          </a:p>
          <a:p>
            <a:pPr marL="135731" indent="-135731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4 изменения в ТР «О безопасности колесных транспортных средств»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(ТР ТС 018/2011)</a:t>
            </a:r>
          </a:p>
          <a:p>
            <a:pPr marL="135731" indent="-135731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2 изменения в ТР «О безопасности пищевой продукции» </a:t>
            </a:r>
            <a:r>
              <a:rPr lang="ru-RU" sz="1050" spc="-30" dirty="0">
                <a:solidFill>
                  <a:schemeClr val="tx1"/>
                </a:solidFill>
                <a:cs typeface="Times New Roman" panose="02020603050405020304" pitchFamily="18" charset="0"/>
              </a:rPr>
              <a:t>(ТР ТС 021/2011)</a:t>
            </a:r>
          </a:p>
          <a:p>
            <a:pPr marL="214313" indent="-214313">
              <a:buFontTx/>
              <a:buChar char="-"/>
            </a:pPr>
            <a:endParaRPr lang="ru-RU" sz="10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endParaRPr lang="ru-RU" sz="105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1" name="Соединительная линия уступом 80"/>
          <p:cNvCxnSpPr>
            <a:stCxn id="6" idx="2"/>
            <a:endCxn id="16" idx="0"/>
          </p:cNvCxnSpPr>
          <p:nvPr/>
        </p:nvCxnSpPr>
        <p:spPr>
          <a:xfrm rot="5400000">
            <a:off x="3696579" y="484414"/>
            <a:ext cx="376251" cy="1614773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6" idx="2"/>
            <a:endCxn id="12" idx="0"/>
          </p:cNvCxnSpPr>
          <p:nvPr/>
        </p:nvCxnSpPr>
        <p:spPr>
          <a:xfrm rot="16200000" flipH="1">
            <a:off x="5311501" y="484263"/>
            <a:ext cx="376253" cy="161507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72265" y="968257"/>
            <a:ext cx="1919816" cy="408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srgbClr val="C00000"/>
                </a:solidFill>
                <a:cs typeface="Arial" charset="0"/>
              </a:rPr>
              <a:t>Решение Совета ЕЭК</a:t>
            </a:r>
          </a:p>
          <a:p>
            <a:pPr algn="ctr">
              <a:defRPr/>
            </a:pPr>
            <a:r>
              <a:rPr lang="ru-RU" sz="900" b="1" dirty="0">
                <a:solidFill>
                  <a:srgbClr val="C00000"/>
                </a:solidFill>
                <a:cs typeface="Arial" charset="0"/>
              </a:rPr>
              <a:t>от 23 апреля 2021 г. № 57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72265" y="4366711"/>
            <a:ext cx="3200644" cy="67151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Подготовка перечней стандартов</a:t>
            </a:r>
            <a:b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к ТР ЕАЭС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436096" y="4371950"/>
            <a:ext cx="3183926" cy="67151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Актуализация</a:t>
            </a:r>
            <a:b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перечней стандартов</a:t>
            </a:r>
          </a:p>
          <a:p>
            <a:pPr algn="ctr"/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 внесении изменений в ТР ЕЭС (ТС)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33512" y="4512997"/>
            <a:ext cx="2434632" cy="50702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Ключевая роль</a:t>
            </a:r>
            <a:b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органов по стандартизации</a:t>
            </a:r>
          </a:p>
        </p:txBody>
      </p:sp>
      <p:pic>
        <p:nvPicPr>
          <p:cNvPr id="15" name="Picture 5" descr="C:\Users\Maximov\Downloads\6251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13" y="2302879"/>
            <a:ext cx="2025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Maximov\Downloads\4588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13" y="3280621"/>
            <a:ext cx="202500" cy="2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5197;p23"/>
          <p:cNvSpPr/>
          <p:nvPr/>
        </p:nvSpPr>
        <p:spPr>
          <a:xfrm>
            <a:off x="4073998" y="2667938"/>
            <a:ext cx="203597" cy="169069"/>
          </a:xfrm>
          <a:custGeom>
            <a:avLst/>
            <a:gdLst/>
            <a:ahLst/>
            <a:cxnLst/>
            <a:rect l="l" t="t" r="r" b="b"/>
            <a:pathLst>
              <a:path w="118" h="98" extrusionOk="0">
                <a:moveTo>
                  <a:pt x="14" y="71"/>
                </a:moveTo>
                <a:cubicBezTo>
                  <a:pt x="14" y="70"/>
                  <a:pt x="15" y="70"/>
                  <a:pt x="16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70"/>
                  <a:pt x="27" y="70"/>
                  <a:pt x="27" y="7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2"/>
                  <a:pt x="26" y="83"/>
                  <a:pt x="2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3"/>
                  <a:pt x="14" y="82"/>
                  <a:pt x="14" y="81"/>
                </a:cubicBezTo>
                <a:lnTo>
                  <a:pt x="14" y="71"/>
                </a:lnTo>
                <a:close/>
                <a:moveTo>
                  <a:pt x="14" y="54"/>
                </a:moveTo>
                <a:cubicBezTo>
                  <a:pt x="14" y="53"/>
                  <a:pt x="15" y="53"/>
                  <a:pt x="16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5"/>
                  <a:pt x="26" y="65"/>
                  <a:pt x="26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5"/>
                  <a:pt x="14" y="65"/>
                  <a:pt x="14" y="64"/>
                </a:cubicBezTo>
                <a:lnTo>
                  <a:pt x="14" y="54"/>
                </a:lnTo>
                <a:close/>
                <a:moveTo>
                  <a:pt x="14" y="36"/>
                </a:moveTo>
                <a:cubicBezTo>
                  <a:pt x="14" y="35"/>
                  <a:pt x="15" y="35"/>
                  <a:pt x="1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7" y="35"/>
                  <a:pt x="27" y="3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7"/>
                  <a:pt x="26" y="48"/>
                  <a:pt x="2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4" y="47"/>
                  <a:pt x="14" y="46"/>
                </a:cubicBezTo>
                <a:lnTo>
                  <a:pt x="14" y="36"/>
                </a:lnTo>
                <a:close/>
                <a:moveTo>
                  <a:pt x="91" y="71"/>
                </a:moveTo>
                <a:cubicBezTo>
                  <a:pt x="91" y="70"/>
                  <a:pt x="91" y="70"/>
                  <a:pt x="9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3" y="70"/>
                  <a:pt x="103" y="70"/>
                  <a:pt x="103" y="7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2"/>
                  <a:pt x="103" y="83"/>
                  <a:pt x="10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1" y="83"/>
                  <a:pt x="91" y="82"/>
                  <a:pt x="91" y="81"/>
                </a:cubicBezTo>
                <a:lnTo>
                  <a:pt x="91" y="71"/>
                </a:lnTo>
                <a:close/>
                <a:moveTo>
                  <a:pt x="91" y="54"/>
                </a:moveTo>
                <a:cubicBezTo>
                  <a:pt x="91" y="53"/>
                  <a:pt x="91" y="53"/>
                  <a:pt x="92" y="53"/>
                </a:cubicBezTo>
                <a:cubicBezTo>
                  <a:pt x="102" y="53"/>
                  <a:pt x="102" y="53"/>
                  <a:pt x="102" y="53"/>
                </a:cubicBezTo>
                <a:cubicBezTo>
                  <a:pt x="103" y="53"/>
                  <a:pt x="103" y="53"/>
                  <a:pt x="103" y="54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3" y="65"/>
                  <a:pt x="103" y="65"/>
                  <a:pt x="102" y="65"/>
                </a:cubicBezTo>
                <a:cubicBezTo>
                  <a:pt x="92" y="65"/>
                  <a:pt x="92" y="65"/>
                  <a:pt x="92" y="65"/>
                </a:cubicBezTo>
                <a:cubicBezTo>
                  <a:pt x="91" y="65"/>
                  <a:pt x="91" y="65"/>
                  <a:pt x="91" y="64"/>
                </a:cubicBezTo>
                <a:lnTo>
                  <a:pt x="91" y="54"/>
                </a:lnTo>
                <a:close/>
                <a:moveTo>
                  <a:pt x="91" y="36"/>
                </a:moveTo>
                <a:cubicBezTo>
                  <a:pt x="91" y="35"/>
                  <a:pt x="91" y="35"/>
                  <a:pt x="92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3" y="35"/>
                  <a:pt x="103" y="35"/>
                  <a:pt x="103" y="36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3" y="47"/>
                  <a:pt x="103" y="48"/>
                  <a:pt x="102" y="48"/>
                </a:cubicBezTo>
                <a:cubicBezTo>
                  <a:pt x="92" y="48"/>
                  <a:pt x="92" y="48"/>
                  <a:pt x="92" y="48"/>
                </a:cubicBezTo>
                <a:cubicBezTo>
                  <a:pt x="91" y="48"/>
                  <a:pt x="91" y="47"/>
                  <a:pt x="91" y="46"/>
                </a:cubicBezTo>
                <a:lnTo>
                  <a:pt x="91" y="36"/>
                </a:lnTo>
                <a:close/>
                <a:moveTo>
                  <a:pt x="43" y="52"/>
                </a:moveTo>
                <a:cubicBezTo>
                  <a:pt x="53" y="52"/>
                  <a:pt x="53" y="52"/>
                  <a:pt x="53" y="52"/>
                </a:cubicBezTo>
                <a:cubicBezTo>
                  <a:pt x="54" y="52"/>
                  <a:pt x="55" y="53"/>
                  <a:pt x="55" y="5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4" y="65"/>
                  <a:pt x="5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4"/>
                  <a:pt x="42" y="6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3"/>
                  <a:pt x="42" y="52"/>
                  <a:pt x="43" y="52"/>
                </a:cubicBezTo>
                <a:moveTo>
                  <a:pt x="43" y="35"/>
                </a:moveTo>
                <a:cubicBezTo>
                  <a:pt x="53" y="35"/>
                  <a:pt x="53" y="35"/>
                  <a:pt x="53" y="35"/>
                </a:cubicBezTo>
                <a:cubicBezTo>
                  <a:pt x="54" y="35"/>
                  <a:pt x="55" y="36"/>
                  <a:pt x="55" y="36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4" y="48"/>
                  <a:pt x="5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5"/>
                  <a:pt x="43" y="35"/>
                </a:cubicBezTo>
                <a:moveTo>
                  <a:pt x="55" y="29"/>
                </a:moveTo>
                <a:cubicBezTo>
                  <a:pt x="55" y="30"/>
                  <a:pt x="54" y="30"/>
                  <a:pt x="5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7"/>
                  <a:pt x="4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7"/>
                  <a:pt x="55" y="18"/>
                  <a:pt x="55" y="19"/>
                </a:cubicBezTo>
                <a:lnTo>
                  <a:pt x="55" y="29"/>
                </a:lnTo>
                <a:close/>
                <a:moveTo>
                  <a:pt x="68" y="73"/>
                </a:moveTo>
                <a:cubicBezTo>
                  <a:pt x="68" y="73"/>
                  <a:pt x="69" y="73"/>
                  <a:pt x="69" y="74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8" y="91"/>
                  <a:pt x="68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51" y="91"/>
                  <a:pt x="51" y="90"/>
                  <a:pt x="51" y="90"/>
                </a:cubicBezTo>
                <a:cubicBezTo>
                  <a:pt x="51" y="74"/>
                  <a:pt x="51" y="74"/>
                  <a:pt x="51" y="74"/>
                </a:cubicBezTo>
                <a:cubicBezTo>
                  <a:pt x="51" y="73"/>
                  <a:pt x="51" y="73"/>
                  <a:pt x="52" y="73"/>
                </a:cubicBezTo>
                <a:lnTo>
                  <a:pt x="68" y="73"/>
                </a:lnTo>
                <a:close/>
                <a:moveTo>
                  <a:pt x="66" y="52"/>
                </a:moveTo>
                <a:cubicBezTo>
                  <a:pt x="76" y="52"/>
                  <a:pt x="76" y="52"/>
                  <a:pt x="76" y="52"/>
                </a:cubicBezTo>
                <a:cubicBezTo>
                  <a:pt x="77" y="52"/>
                  <a:pt x="78" y="53"/>
                  <a:pt x="78" y="54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64"/>
                  <a:pt x="77" y="65"/>
                  <a:pt x="76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5" y="65"/>
                  <a:pt x="65" y="64"/>
                  <a:pt x="65" y="64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3"/>
                  <a:pt x="65" y="52"/>
                  <a:pt x="66" y="52"/>
                </a:cubicBezTo>
                <a:moveTo>
                  <a:pt x="65" y="29"/>
                </a:moveTo>
                <a:cubicBezTo>
                  <a:pt x="65" y="19"/>
                  <a:pt x="65" y="19"/>
                  <a:pt x="65" y="19"/>
                </a:cubicBezTo>
                <a:cubicBezTo>
                  <a:pt x="65" y="18"/>
                  <a:pt x="65" y="17"/>
                  <a:pt x="66" y="17"/>
                </a:cubicBezTo>
                <a:cubicBezTo>
                  <a:pt x="76" y="17"/>
                  <a:pt x="76" y="17"/>
                  <a:pt x="76" y="17"/>
                </a:cubicBezTo>
                <a:cubicBezTo>
                  <a:pt x="77" y="17"/>
                  <a:pt x="78" y="18"/>
                  <a:pt x="78" y="1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30"/>
                  <a:pt x="77" y="30"/>
                  <a:pt x="7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29"/>
                </a:cubicBezTo>
                <a:moveTo>
                  <a:pt x="66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7" y="35"/>
                  <a:pt x="78" y="36"/>
                  <a:pt x="78" y="36"/>
                </a:cubicBezTo>
                <a:cubicBezTo>
                  <a:pt x="78" y="47"/>
                  <a:pt x="78" y="47"/>
                  <a:pt x="78" y="47"/>
                </a:cubicBezTo>
                <a:cubicBezTo>
                  <a:pt x="78" y="47"/>
                  <a:pt x="77" y="48"/>
                  <a:pt x="7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5" y="48"/>
                  <a:pt x="65" y="47"/>
                  <a:pt x="65" y="47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6"/>
                  <a:pt x="65" y="35"/>
                  <a:pt x="66" y="35"/>
                </a:cubicBezTo>
                <a:moveTo>
                  <a:pt x="116" y="91"/>
                </a:moveTo>
                <a:cubicBezTo>
                  <a:pt x="115" y="91"/>
                  <a:pt x="115" y="91"/>
                  <a:pt x="115" y="91"/>
                </a:cubicBezTo>
                <a:cubicBezTo>
                  <a:pt x="114" y="91"/>
                  <a:pt x="114" y="90"/>
                  <a:pt x="114" y="90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2"/>
                  <a:pt x="113" y="20"/>
                  <a:pt x="111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8" y="7"/>
                  <a:pt x="89" y="6"/>
                  <a:pt x="89" y="5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1"/>
                  <a:pt x="88" y="0"/>
                  <a:pt x="8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1" y="1"/>
                  <a:pt x="31" y="2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20"/>
                  <a:pt x="32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5" y="20"/>
                  <a:pt x="4" y="22"/>
                  <a:pt x="4" y="2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91"/>
                  <a:pt x="3" y="91"/>
                  <a:pt x="3" y="91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2"/>
                  <a:pt x="0" y="93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7"/>
                  <a:pt x="0" y="98"/>
                  <a:pt x="1" y="98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7" y="98"/>
                  <a:pt x="118" y="97"/>
                  <a:pt x="118" y="96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2"/>
                  <a:pt x="117" y="91"/>
                  <a:pt x="116" y="9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3832;p19"/>
          <p:cNvGrpSpPr/>
          <p:nvPr/>
        </p:nvGrpSpPr>
        <p:grpSpPr>
          <a:xfrm>
            <a:off x="4086825" y="2973331"/>
            <a:ext cx="176048" cy="104180"/>
            <a:chOff x="1422400" y="409575"/>
            <a:chExt cx="665163" cy="277813"/>
          </a:xfrm>
          <a:solidFill>
            <a:schemeClr val="accent1"/>
          </a:solidFill>
        </p:grpSpPr>
        <p:sp>
          <p:nvSpPr>
            <p:cNvPr id="22" name="Google Shape;3833;p19"/>
            <p:cNvSpPr/>
            <p:nvPr/>
          </p:nvSpPr>
          <p:spPr>
            <a:xfrm>
              <a:off x="1422400" y="409575"/>
              <a:ext cx="665163" cy="277813"/>
            </a:xfrm>
            <a:custGeom>
              <a:avLst/>
              <a:gdLst/>
              <a:ahLst/>
              <a:cxnLst/>
              <a:rect l="l" t="t" r="r" b="b"/>
              <a:pathLst>
                <a:path w="246" h="103" extrusionOk="0">
                  <a:moveTo>
                    <a:pt x="96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8" y="0"/>
                    <a:pt x="149" y="0"/>
                    <a:pt x="149" y="1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21"/>
                    <a:pt x="148" y="21"/>
                    <a:pt x="14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5" y="21"/>
                    <a:pt x="95" y="2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0"/>
                    <a:pt x="96" y="0"/>
                    <a:pt x="96" y="0"/>
                  </a:cubicBezTo>
                  <a:close/>
                  <a:moveTo>
                    <a:pt x="99" y="82"/>
                  </a:moveTo>
                  <a:cubicBezTo>
                    <a:pt x="151" y="82"/>
                    <a:pt x="151" y="82"/>
                    <a:pt x="151" y="82"/>
                  </a:cubicBezTo>
                  <a:cubicBezTo>
                    <a:pt x="151" y="82"/>
                    <a:pt x="152" y="82"/>
                    <a:pt x="152" y="8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1" y="103"/>
                    <a:pt x="151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9" y="103"/>
                    <a:pt x="98" y="102"/>
                    <a:pt x="98" y="102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2"/>
                    <a:pt x="99" y="82"/>
                    <a:pt x="99" y="82"/>
                  </a:cubicBezTo>
                  <a:close/>
                  <a:moveTo>
                    <a:pt x="39" y="82"/>
                  </a:moveTo>
                  <a:cubicBezTo>
                    <a:pt x="90" y="82"/>
                    <a:pt x="90" y="82"/>
                    <a:pt x="90" y="82"/>
                  </a:cubicBezTo>
                  <a:cubicBezTo>
                    <a:pt x="91" y="82"/>
                    <a:pt x="91" y="82"/>
                    <a:pt x="91" y="83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2"/>
                    <a:pt x="91" y="103"/>
                    <a:pt x="9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8" y="103"/>
                    <a:pt x="38" y="102"/>
                    <a:pt x="38" y="10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2"/>
                    <a:pt x="38" y="82"/>
                    <a:pt x="39" y="82"/>
                  </a:cubicBezTo>
                  <a:close/>
                  <a:moveTo>
                    <a:pt x="122" y="54"/>
                  </a:moveTo>
                  <a:cubicBezTo>
                    <a:pt x="173" y="54"/>
                    <a:pt x="173" y="54"/>
                    <a:pt x="173" y="54"/>
                  </a:cubicBezTo>
                  <a:cubicBezTo>
                    <a:pt x="174" y="54"/>
                    <a:pt x="174" y="55"/>
                    <a:pt x="174" y="56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4" y="75"/>
                    <a:pt x="174" y="76"/>
                    <a:pt x="173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1" y="76"/>
                    <a:pt x="121" y="75"/>
                    <a:pt x="121" y="74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1" y="54"/>
                    <a:pt x="122" y="54"/>
                  </a:cubicBezTo>
                  <a:close/>
                  <a:moveTo>
                    <a:pt x="1" y="54"/>
                  </a:move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4" y="55"/>
                    <a:pt x="54" y="56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5"/>
                    <a:pt x="53" y="76"/>
                    <a:pt x="52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0" y="75"/>
                    <a:pt x="0" y="7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1" y="54"/>
                    <a:pt x="1" y="54"/>
                  </a:cubicBezTo>
                  <a:close/>
                  <a:moveTo>
                    <a:pt x="194" y="27"/>
                  </a:moveTo>
                  <a:cubicBezTo>
                    <a:pt x="245" y="27"/>
                    <a:pt x="245" y="27"/>
                    <a:pt x="245" y="27"/>
                  </a:cubicBezTo>
                  <a:cubicBezTo>
                    <a:pt x="246" y="27"/>
                    <a:pt x="246" y="28"/>
                    <a:pt x="246" y="28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6" y="48"/>
                    <a:pt x="246" y="48"/>
                    <a:pt x="245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3" y="48"/>
                    <a:pt x="193" y="48"/>
                    <a:pt x="193" y="47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3" y="28"/>
                    <a:pt x="193" y="27"/>
                    <a:pt x="194" y="27"/>
                  </a:cubicBezTo>
                  <a:close/>
                  <a:moveTo>
                    <a:pt x="73" y="27"/>
                  </a:moveTo>
                  <a:cubicBezTo>
                    <a:pt x="124" y="27"/>
                    <a:pt x="124" y="27"/>
                    <a:pt x="124" y="27"/>
                  </a:cubicBezTo>
                  <a:cubicBezTo>
                    <a:pt x="125" y="27"/>
                    <a:pt x="125" y="28"/>
                    <a:pt x="125" y="28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2" y="48"/>
                    <a:pt x="72" y="48"/>
                    <a:pt x="72" y="4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7"/>
                    <a:pt x="73" y="27"/>
                  </a:cubicBezTo>
                  <a:close/>
                  <a:moveTo>
                    <a:pt x="157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9" y="0"/>
                    <a:pt x="209" y="0"/>
                    <a:pt x="209" y="1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9" y="21"/>
                    <a:pt x="209" y="21"/>
                    <a:pt x="20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6" y="21"/>
                    <a:pt x="155" y="21"/>
                    <a:pt x="155" y="20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0"/>
                    <a:pt x="156" y="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834;p19"/>
            <p:cNvSpPr/>
            <p:nvPr/>
          </p:nvSpPr>
          <p:spPr>
            <a:xfrm>
              <a:off x="1517650" y="409575"/>
              <a:ext cx="477838" cy="277813"/>
            </a:xfrm>
            <a:custGeom>
              <a:avLst/>
              <a:gdLst/>
              <a:ahLst/>
              <a:cxnLst/>
              <a:rect l="l" t="t" r="r" b="b"/>
              <a:pathLst>
                <a:path w="177" h="103" extrusionOk="0">
                  <a:moveTo>
                    <a:pt x="125" y="82"/>
                  </a:moveTo>
                  <a:cubicBezTo>
                    <a:pt x="176" y="82"/>
                    <a:pt x="176" y="82"/>
                    <a:pt x="176" y="82"/>
                  </a:cubicBezTo>
                  <a:cubicBezTo>
                    <a:pt x="177" y="82"/>
                    <a:pt x="177" y="82"/>
                    <a:pt x="177" y="83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3"/>
                    <a:pt x="176" y="103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4" y="103"/>
                    <a:pt x="124" y="102"/>
                    <a:pt x="124" y="102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2"/>
                    <a:pt x="124" y="82"/>
                    <a:pt x="125" y="82"/>
                  </a:cubicBezTo>
                  <a:close/>
                  <a:moveTo>
                    <a:pt x="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3" y="21"/>
                    <a:pt x="5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  <a:moveTo>
                    <a:pt x="99" y="27"/>
                  </a:moveTo>
                  <a:cubicBezTo>
                    <a:pt x="150" y="27"/>
                    <a:pt x="150" y="27"/>
                    <a:pt x="150" y="27"/>
                  </a:cubicBezTo>
                  <a:cubicBezTo>
                    <a:pt x="150" y="27"/>
                    <a:pt x="151" y="28"/>
                    <a:pt x="151" y="28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8"/>
                    <a:pt x="150" y="48"/>
                    <a:pt x="150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8" y="48"/>
                    <a:pt x="97" y="48"/>
                    <a:pt x="97" y="4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8" y="27"/>
                    <a:pt x="99" y="27"/>
                  </a:cubicBezTo>
                  <a:close/>
                  <a:moveTo>
                    <a:pt x="27" y="54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9" y="55"/>
                    <a:pt x="79" y="56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75"/>
                    <a:pt x="78" y="76"/>
                    <a:pt x="78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6" y="76"/>
                    <a:pt x="25" y="75"/>
                    <a:pt x="25" y="7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6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3782;p19"/>
          <p:cNvSpPr/>
          <p:nvPr/>
        </p:nvSpPr>
        <p:spPr>
          <a:xfrm>
            <a:off x="7430063" y="2911871"/>
            <a:ext cx="108000" cy="270000"/>
          </a:xfrm>
          <a:custGeom>
            <a:avLst/>
            <a:gdLst/>
            <a:ahLst/>
            <a:cxnLst/>
            <a:rect l="l" t="t" r="r" b="b"/>
            <a:pathLst>
              <a:path w="79" h="234" extrusionOk="0">
                <a:moveTo>
                  <a:pt x="14" y="152"/>
                </a:moveTo>
                <a:cubicBezTo>
                  <a:pt x="17" y="169"/>
                  <a:pt x="17" y="183"/>
                  <a:pt x="14" y="195"/>
                </a:cubicBezTo>
                <a:cubicBezTo>
                  <a:pt x="10" y="209"/>
                  <a:pt x="6" y="222"/>
                  <a:pt x="22" y="229"/>
                </a:cubicBezTo>
                <a:cubicBezTo>
                  <a:pt x="38" y="233"/>
                  <a:pt x="54" y="234"/>
                  <a:pt x="70" y="228"/>
                </a:cubicBezTo>
                <a:cubicBezTo>
                  <a:pt x="77" y="225"/>
                  <a:pt x="79" y="217"/>
                  <a:pt x="78" y="207"/>
                </a:cubicBezTo>
                <a:cubicBezTo>
                  <a:pt x="73" y="192"/>
                  <a:pt x="70" y="176"/>
                  <a:pt x="75" y="158"/>
                </a:cubicBezTo>
                <a:cubicBezTo>
                  <a:pt x="78" y="139"/>
                  <a:pt x="78" y="119"/>
                  <a:pt x="75" y="98"/>
                </a:cubicBezTo>
                <a:cubicBezTo>
                  <a:pt x="73" y="86"/>
                  <a:pt x="71" y="81"/>
                  <a:pt x="67" y="69"/>
                </a:cubicBezTo>
                <a:cubicBezTo>
                  <a:pt x="64" y="60"/>
                  <a:pt x="61" y="50"/>
                  <a:pt x="60" y="40"/>
                </a:cubicBezTo>
                <a:cubicBezTo>
                  <a:pt x="59" y="34"/>
                  <a:pt x="59" y="30"/>
                  <a:pt x="59" y="23"/>
                </a:cubicBezTo>
                <a:cubicBezTo>
                  <a:pt x="62" y="19"/>
                  <a:pt x="62" y="15"/>
                  <a:pt x="59" y="11"/>
                </a:cubicBezTo>
                <a:cubicBezTo>
                  <a:pt x="60" y="11"/>
                  <a:pt x="60" y="10"/>
                  <a:pt x="61" y="9"/>
                </a:cubicBezTo>
                <a:cubicBezTo>
                  <a:pt x="62" y="3"/>
                  <a:pt x="57" y="1"/>
                  <a:pt x="53" y="0"/>
                </a:cubicBezTo>
                <a:cubicBezTo>
                  <a:pt x="48" y="0"/>
                  <a:pt x="43" y="0"/>
                  <a:pt x="38" y="0"/>
                </a:cubicBezTo>
                <a:cubicBezTo>
                  <a:pt x="30" y="0"/>
                  <a:pt x="29" y="3"/>
                  <a:pt x="29" y="6"/>
                </a:cubicBezTo>
                <a:cubicBezTo>
                  <a:pt x="28" y="9"/>
                  <a:pt x="29" y="11"/>
                  <a:pt x="31" y="11"/>
                </a:cubicBezTo>
                <a:cubicBezTo>
                  <a:pt x="28" y="15"/>
                  <a:pt x="27" y="19"/>
                  <a:pt x="31" y="23"/>
                </a:cubicBezTo>
                <a:cubicBezTo>
                  <a:pt x="35" y="64"/>
                  <a:pt x="0" y="87"/>
                  <a:pt x="14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342;p12"/>
          <p:cNvGrpSpPr/>
          <p:nvPr/>
        </p:nvGrpSpPr>
        <p:grpSpPr>
          <a:xfrm>
            <a:off x="7389563" y="3717335"/>
            <a:ext cx="189000" cy="189000"/>
            <a:chOff x="977900" y="1550988"/>
            <a:chExt cx="352425" cy="314325"/>
          </a:xfrm>
          <a:solidFill>
            <a:schemeClr val="accent1"/>
          </a:solidFill>
        </p:grpSpPr>
        <p:sp>
          <p:nvSpPr>
            <p:cNvPr id="27" name="Google Shape;2343;p12"/>
            <p:cNvSpPr/>
            <p:nvPr/>
          </p:nvSpPr>
          <p:spPr>
            <a:xfrm>
              <a:off x="1022350" y="1592263"/>
              <a:ext cx="96838" cy="88900"/>
            </a:xfrm>
            <a:custGeom>
              <a:avLst/>
              <a:gdLst/>
              <a:ahLst/>
              <a:cxnLst/>
              <a:rect l="l" t="t" r="r" b="b"/>
              <a:pathLst>
                <a:path w="60" h="56" extrusionOk="0">
                  <a:moveTo>
                    <a:pt x="42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2" y="12"/>
                    <a:pt x="45" y="7"/>
                    <a:pt x="42" y="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344;p12"/>
            <p:cNvSpPr/>
            <p:nvPr/>
          </p:nvSpPr>
          <p:spPr>
            <a:xfrm>
              <a:off x="1095375" y="1550988"/>
              <a:ext cx="53975" cy="508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8" y="32"/>
                    <a:pt x="18" y="32"/>
                    <a:pt x="19" y="32"/>
                  </a:cubicBezTo>
                  <a:cubicBezTo>
                    <a:pt x="20" y="31"/>
                    <a:pt x="20" y="31"/>
                    <a:pt x="21" y="31"/>
                  </a:cubicBezTo>
                  <a:cubicBezTo>
                    <a:pt x="28" y="30"/>
                    <a:pt x="33" y="23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1" y="5"/>
                    <a:pt x="24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6" y="2"/>
                    <a:pt x="0" y="10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7"/>
                    <a:pt x="10" y="32"/>
                    <a:pt x="17" y="3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345;p12"/>
            <p:cNvSpPr/>
            <p:nvPr/>
          </p:nvSpPr>
          <p:spPr>
            <a:xfrm>
              <a:off x="1192213" y="1592263"/>
              <a:ext cx="95250" cy="88900"/>
            </a:xfrm>
            <a:custGeom>
              <a:avLst/>
              <a:gdLst/>
              <a:ahLst/>
              <a:cxnLst/>
              <a:rect l="l" t="t" r="r" b="b"/>
              <a:pathLst>
                <a:path w="60" h="56" extrusionOk="0">
                  <a:moveTo>
                    <a:pt x="32" y="5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7"/>
                    <a:pt x="7" y="12"/>
                    <a:pt x="0" y="13"/>
                  </a:cubicBezTo>
                  <a:lnTo>
                    <a:pt x="32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346;p12"/>
            <p:cNvSpPr/>
            <p:nvPr/>
          </p:nvSpPr>
          <p:spPr>
            <a:xfrm>
              <a:off x="1160463" y="1550988"/>
              <a:ext cx="52388" cy="508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20" y="1"/>
                  </a:moveTo>
                  <a:cubicBezTo>
                    <a:pt x="18" y="0"/>
                    <a:pt x="17" y="0"/>
                    <a:pt x="16" y="0"/>
                  </a:cubicBezTo>
                  <a:cubicBezTo>
                    <a:pt x="9" y="0"/>
                    <a:pt x="2" y="5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23"/>
                    <a:pt x="5" y="29"/>
                    <a:pt x="12" y="31"/>
                  </a:cubicBezTo>
                  <a:cubicBezTo>
                    <a:pt x="13" y="31"/>
                    <a:pt x="14" y="31"/>
                    <a:pt x="14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23" y="32"/>
                    <a:pt x="30" y="27"/>
                    <a:pt x="31" y="19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3" y="10"/>
                    <a:pt x="28" y="2"/>
                    <a:pt x="20" y="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347;p12"/>
            <p:cNvSpPr/>
            <p:nvPr/>
          </p:nvSpPr>
          <p:spPr>
            <a:xfrm>
              <a:off x="977900" y="1690688"/>
              <a:ext cx="352425" cy="174625"/>
            </a:xfrm>
            <a:custGeom>
              <a:avLst/>
              <a:gdLst/>
              <a:ahLst/>
              <a:cxnLst/>
              <a:rect l="l" t="t" r="r" b="b"/>
              <a:pathLst>
                <a:path w="222" h="110" extrusionOk="0">
                  <a:moveTo>
                    <a:pt x="0" y="0"/>
                  </a:moveTo>
                  <a:lnTo>
                    <a:pt x="29" y="110"/>
                  </a:lnTo>
                  <a:lnTo>
                    <a:pt x="193" y="110"/>
                  </a:lnTo>
                  <a:lnTo>
                    <a:pt x="222" y="0"/>
                  </a:lnTo>
                  <a:lnTo>
                    <a:pt x="200" y="0"/>
                  </a:lnTo>
                  <a:lnTo>
                    <a:pt x="172" y="0"/>
                  </a:lnTo>
                  <a:lnTo>
                    <a:pt x="50" y="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7" name="Picture 3" descr="C:\Users\Maximov\Desktop\ПЛАШКОВА\fish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63" y="2620007"/>
            <a:ext cx="189000" cy="1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E3DAFC68-B0B3-4B97-AC91-D4F14A44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444" y="30510"/>
            <a:ext cx="741060" cy="381922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8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3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оединительная линия уступом 22"/>
          <p:cNvCxnSpPr>
            <a:endCxn id="12" idx="0"/>
          </p:cNvCxnSpPr>
          <p:nvPr/>
        </p:nvCxnSpPr>
        <p:spPr>
          <a:xfrm>
            <a:off x="5863830" y="1869294"/>
            <a:ext cx="1842353" cy="273757"/>
          </a:xfrm>
          <a:prstGeom prst="bentConnector2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58546" y="0"/>
            <a:ext cx="5461686" cy="536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Формирование системы технического регулирования ЕАЭС в сфере строительства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555526"/>
            <a:ext cx="2716200" cy="44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ТР ЕАЭС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Здания и сооружения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9314" y="2143050"/>
            <a:ext cx="2453738" cy="130840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ГОСТ</a:t>
            </a:r>
          </a:p>
          <a:p>
            <a:pPr algn="ctr"/>
            <a:r>
              <a:rPr lang="ru-RU" sz="900" b="1" spc="-15" dirty="0">
                <a:solidFill>
                  <a:schemeClr val="tx1"/>
                </a:solidFill>
                <a:cs typeface="Times New Roman" panose="02020603050405020304" pitchFamily="18" charset="0"/>
              </a:rPr>
              <a:t>на методы испытаний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(обязательные)</a:t>
            </a:r>
          </a:p>
          <a:p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- правила приемки и методы контроля (испытаний </a:t>
            </a:r>
            <a:b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и измерений) в строительстве и при производстве строительных изделий, материалов, конструкций и оборудования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83960" y="2139702"/>
            <a:ext cx="1966563" cy="131174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9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Межгосударственные</a:t>
            </a:r>
            <a:br>
              <a:rPr lang="ru-RU" sz="900" b="1" i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строительные нормы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(обязательные)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устанавливаются в развитие базовых требований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нормативы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расчетные значения</a:t>
            </a:r>
          </a:p>
          <a:p>
            <a:pPr algn="ctr"/>
            <a:endParaRPr lang="ru-RU" sz="9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784" y="2139703"/>
            <a:ext cx="1732312" cy="13117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9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Межгосударственные строительные правила (добровольные)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расчет и проектирование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инженерные изыскания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архитектурные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проектные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объемно-планировочные </a:t>
            </a:r>
          </a:p>
          <a:p>
            <a:pPr marL="128588" indent="-128588">
              <a:buFontTx/>
              <a:buChar char="-"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конструктивные</a:t>
            </a:r>
          </a:p>
        </p:txBody>
      </p:sp>
      <p:cxnSp>
        <p:nvCxnSpPr>
          <p:cNvPr id="56" name="Соединительная линия уступом 55"/>
          <p:cNvCxnSpPr/>
          <p:nvPr/>
        </p:nvCxnSpPr>
        <p:spPr>
          <a:xfrm rot="16200000" flipH="1">
            <a:off x="2812526" y="1021175"/>
            <a:ext cx="494132" cy="473595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6" idx="2"/>
            <a:endCxn id="16" idx="0"/>
          </p:cNvCxnSpPr>
          <p:nvPr/>
        </p:nvCxnSpPr>
        <p:spPr>
          <a:xfrm rot="5400000">
            <a:off x="981116" y="1079150"/>
            <a:ext cx="1141377" cy="979728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150266" y="2139702"/>
            <a:ext cx="2248889" cy="131174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ГОСТ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 требования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anose="02020603050405020304" pitchFamily="18" charset="0"/>
              </a:rPr>
              <a:t>(добровольные)</a:t>
            </a:r>
          </a:p>
          <a:p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- требования к группам однородной продукции стройиндустрии и стройматериалов и наиболее массовым конкретным видам строительных изделий, материалов, конструкций и оборудования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5400000">
            <a:off x="5384306" y="890688"/>
            <a:ext cx="509695" cy="710100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3939902"/>
            <a:ext cx="8812976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300" b="1" i="1" dirty="0"/>
              <a:t>Целесообразность отдельного технического регламента на строительные материалы и изделия:</a:t>
            </a:r>
          </a:p>
          <a:p>
            <a:pPr marL="214313" indent="-214313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i="1" dirty="0"/>
              <a:t>принятие отдельных актов на строительные материалы соответствует международной практике</a:t>
            </a:r>
          </a:p>
          <a:p>
            <a:pPr marL="214313" indent="-214313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i="1" dirty="0"/>
              <a:t>в государствах ЕАЭС сформирован достаточный фонд межгосударственных стандартов на строительные материалы (порядка 1200 стандартов), которые гармонизированы со стандартами </a:t>
            </a:r>
            <a:r>
              <a:rPr lang="en-US" sz="1300" i="1" dirty="0"/>
              <a:t> ISO  </a:t>
            </a:r>
            <a:r>
              <a:rPr lang="ru-RU" sz="1300" i="1" dirty="0"/>
              <a:t>и </a:t>
            </a:r>
            <a:r>
              <a:rPr lang="en-US" sz="1300" i="1" dirty="0"/>
              <a:t>EN</a:t>
            </a:r>
            <a:endParaRPr lang="ru-RU" sz="1300" i="1" dirty="0"/>
          </a:p>
          <a:p>
            <a:pPr marL="214313" indent="-214313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300" i="1" dirty="0"/>
              <a:t>требования и стандарты на строительные материалы и изделия должны разрабатывать их производители по согласованию и в тесном взаимодействии со строителями</a:t>
            </a:r>
          </a:p>
          <a:p>
            <a:pPr marL="214313" indent="-214313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3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8296" y="555526"/>
            <a:ext cx="2717083" cy="4416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ТР ЕАЭС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Строительные материалы и изделия</a:t>
            </a:r>
          </a:p>
        </p:txBody>
      </p:sp>
      <p:sp>
        <p:nvSpPr>
          <p:cNvPr id="19" name="Скругленный прямоугольник 7">
            <a:extLst>
              <a:ext uri="{FF2B5EF4-FFF2-40B4-BE49-F238E27FC236}">
                <a16:creationId xmlns:a16="http://schemas.microsoft.com/office/drawing/2014/main" xmlns="" id="{BCF11575-2ACB-4D1B-84AA-86494C2EA3B5}"/>
              </a:ext>
            </a:extLst>
          </p:cNvPr>
          <p:cNvSpPr/>
          <p:nvPr/>
        </p:nvSpPr>
        <p:spPr>
          <a:xfrm>
            <a:off x="601508" y="1275606"/>
            <a:ext cx="2880320" cy="576064"/>
          </a:xfrm>
          <a:prstGeom prst="round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Изменения в Договор о ЕЭАС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ЛИБО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Международные договор (соглашение)</a:t>
            </a:r>
            <a:b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ru-RU" sz="9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в сфере строительства</a:t>
            </a:r>
          </a:p>
        </p:txBody>
      </p: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xmlns="" id="{60B837ED-0393-4BE1-8393-0E29CB35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444" y="30510"/>
            <a:ext cx="741060" cy="381922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+mn-lt"/>
              </a:rPr>
              <a:t>| </a:t>
            </a:r>
            <a:fld id="{7DD3BBBA-5861-4733-BE38-AADB08C5D80B}" type="slidenum">
              <a:rPr lang="ru-RU" sz="1200" smtClean="0">
                <a:solidFill>
                  <a:prstClr val="black"/>
                </a:solidFill>
                <a:latin typeface="+mn-lt"/>
              </a:rPr>
              <a:pPr/>
              <a:t>9</a:t>
            </a:fld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xmlns="" id="{22CDF0E9-D684-48E5-8A68-9B549C522122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rot="5400000">
            <a:off x="5299488" y="972351"/>
            <a:ext cx="1142575" cy="1192127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EFDC6472-9B9B-4CD1-91BF-96130907FADB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16200000" flipH="1">
            <a:off x="6513549" y="950415"/>
            <a:ext cx="1145923" cy="1239345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xmlns="" id="{032A8201-9A2B-4E74-A28E-43141064FA23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 rot="5400000">
            <a:off x="1407788" y="1505822"/>
            <a:ext cx="288033" cy="97972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xmlns="" id="{BD354AA1-0337-4BCA-AA07-A4182CAA6207}"/>
              </a:ext>
            </a:extLst>
          </p:cNvPr>
          <p:cNvCxnSpPr>
            <a:cxnSpLocks/>
            <a:stCxn id="19" idx="2"/>
            <a:endCxn id="15" idx="0"/>
          </p:cNvCxnSpPr>
          <p:nvPr/>
        </p:nvCxnSpPr>
        <p:spPr>
          <a:xfrm rot="16200000" flipH="1">
            <a:off x="2410439" y="1482899"/>
            <a:ext cx="288032" cy="102557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xmlns="" id="{EF9093E9-D671-4772-AB74-A387B361C82C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2041668" y="998326"/>
            <a:ext cx="0" cy="2772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24C03F4-51DA-4701-8006-CB1083D00530}"/>
              </a:ext>
            </a:extLst>
          </p:cNvPr>
          <p:cNvSpPr/>
          <p:nvPr/>
        </p:nvSpPr>
        <p:spPr>
          <a:xfrm>
            <a:off x="827584" y="3507854"/>
            <a:ext cx="73552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Регламенты продолжит разрабатывать Российская Федерация.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Согласование странами проектов должно завершиться в четвертом квартале 2022 года </a:t>
            </a:r>
          </a:p>
        </p:txBody>
      </p:sp>
    </p:spTree>
    <p:extLst>
      <p:ext uri="{BB962C8B-B14F-4D97-AF65-F5344CB8AC3E}">
        <p14:creationId xmlns:p14="http://schemas.microsoft.com/office/powerpoint/2010/main" val="7532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12918</TotalTime>
  <Words>854</Words>
  <Application>Microsoft Office PowerPoint</Application>
  <PresentationFormat>Экран (16:9)</PresentationFormat>
  <Paragraphs>180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Batang</vt:lpstr>
      <vt:lpstr>Arial</vt:lpstr>
      <vt:lpstr>Arial Narrow</vt:lpstr>
      <vt:lpstr>Calibri</vt:lpstr>
      <vt:lpstr>Times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направления развития  евразийской экономической интеграции до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Шакирова Д.</dc:creator>
  <cp:lastModifiedBy>Енокян Виген Дживанович</cp:lastModifiedBy>
  <cp:revision>1350</cp:revision>
  <cp:lastPrinted>2021-03-23T13:25:42Z</cp:lastPrinted>
  <dcterms:created xsi:type="dcterms:W3CDTF">2019-09-05T14:27:53Z</dcterms:created>
  <dcterms:modified xsi:type="dcterms:W3CDTF">2021-07-02T10:44:07Z</dcterms:modified>
</cp:coreProperties>
</file>