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00" r:id="rId2"/>
    <p:sldId id="501" r:id="rId3"/>
    <p:sldId id="527" r:id="rId4"/>
    <p:sldId id="526" r:id="rId5"/>
    <p:sldId id="510" r:id="rId6"/>
    <p:sldId id="495" r:id="rId7"/>
    <p:sldId id="490" r:id="rId8"/>
    <p:sldId id="518" r:id="rId9"/>
    <p:sldId id="521" r:id="rId10"/>
    <p:sldId id="520" r:id="rId11"/>
    <p:sldId id="522" r:id="rId12"/>
    <p:sldId id="488" r:id="rId13"/>
    <p:sldId id="504" r:id="rId14"/>
    <p:sldId id="507" r:id="rId15"/>
    <p:sldId id="511" r:id="rId16"/>
    <p:sldId id="513" r:id="rId17"/>
    <p:sldId id="512" r:id="rId18"/>
    <p:sldId id="514" r:id="rId19"/>
    <p:sldId id="515" r:id="rId20"/>
    <p:sldId id="523" r:id="rId21"/>
    <p:sldId id="524" r:id="rId22"/>
    <p:sldId id="499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FD"/>
    <a:srgbClr val="008080"/>
    <a:srgbClr val="52BA9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2" autoAdjust="0"/>
    <p:restoredTop sz="99822" autoAdjust="0"/>
  </p:normalViewPr>
  <p:slideViewPr>
    <p:cSldViewPr>
      <p:cViewPr varScale="1">
        <p:scale>
          <a:sx n="69" d="100"/>
          <a:sy n="69" d="100"/>
        </p:scale>
        <p:origin x="11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63E9-B92F-43A8-B753-8223E3BE8AFF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87DE3-022E-47A3-AD51-054F9F4DD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41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4926-7B6C-465C-BEBE-076709D9BF56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96839-D17D-4E2A-B425-CF68DC793D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13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5a12087df81af3_0:notes"/>
          <p:cNvSpPr txBox="1">
            <a:spLocks noGrp="1"/>
          </p:cNvSpPr>
          <p:nvPr>
            <p:ph type="body" idx="1"/>
          </p:nvPr>
        </p:nvSpPr>
        <p:spPr>
          <a:xfrm>
            <a:off x="755968" y="5078613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g155a12087df81af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048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E5698-1E2B-47ED-8609-F7B6C5CCDAB5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76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44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 между Россией и Францией активно развиваются несмотря на сложную политическую обстановку.  Например 25 мая этого года в рамках бизнес-диалога «Россия-Франция» на Петербургском международном экономическом форуме состоялось подписание Меморандума о сотрудничестве в области индустрии будущего между Российским союзом промышленников и предпринимателей и МЕДЕФ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Интернасиональ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Соглашение позволит российской и французской промышленности объединить усилия в области цифрового реинжиниринга производственных процессов.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13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2018 г.  уже запланирована серия мероприятий по расширению  сотрудничества между российской и французской промышленностью по  обмену информацией по цифровым технологиям в рамках  подписанного Соглашения о сотрудничества между  РСПП и MEDEF на Санкт-Петербургском экономическом форуме.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B622-B4D1-4992-AB67-17F705CFC62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4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6B07-7DBE-4D2E-8C05-D75C1168DF1E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9523-63EC-4AC0-8566-6909E166B210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41B7-6A10-4609-A14D-4AFF840F5BED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635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0710097C-7C98-BD4F-9916-7B0EC03B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9714" y="6281164"/>
            <a:ext cx="616489" cy="211791"/>
          </a:xfrm>
          <a:prstGeom prst="rect">
            <a:avLst/>
          </a:prstGeom>
        </p:spPr>
        <p:txBody>
          <a:bodyPr/>
          <a:lstStyle/>
          <a:p>
            <a:fld id="{E6729E59-B657-CA44-9F07-B2BA86EF74C7}" type="datetime1">
              <a:rPr lang="ru-RU" smtClean="0"/>
              <a:t>07.04.2021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A446A665-20FE-2547-9BE6-FC98BC1C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1647" y="6281164"/>
            <a:ext cx="2043664" cy="211791"/>
          </a:xfrm>
          <a:prstGeom prst="rect">
            <a:avLst/>
          </a:prstGeom>
        </p:spPr>
        <p:txBody>
          <a:bodyPr/>
          <a:lstStyle/>
          <a:p>
            <a:r>
              <a:rPr lang="ru-RU"/>
              <a:t>ФосАгро | Чистые минералы для здоровой жизни</a:t>
            </a:r>
            <a:endParaRPr lang="en-GB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0B5CD2E-775C-C04B-B61F-188BF980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6203" y="6281164"/>
            <a:ext cx="323261" cy="211791"/>
          </a:xfrm>
          <a:prstGeom prst="rect">
            <a:avLst/>
          </a:prstGeom>
        </p:spPr>
        <p:txBody>
          <a:bodyPr/>
          <a:lstStyle/>
          <a:p>
            <a:fld id="{6DE55804-D118-2B4A-AD41-9C544F0DF4A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0E7DEE-4B49-F147-9225-A71191DA95A9}"/>
              </a:ext>
            </a:extLst>
          </p:cNvPr>
          <p:cNvCxnSpPr>
            <a:cxnSpLocks/>
          </p:cNvCxnSpPr>
          <p:nvPr userDrawn="1"/>
        </p:nvCxnSpPr>
        <p:spPr>
          <a:xfrm>
            <a:off x="322893" y="6095891"/>
            <a:ext cx="850088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94AB94CE-75F8-7B48-8610-E8D6924A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3" y="344482"/>
            <a:ext cx="8500889" cy="65372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21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B70674C3-A9C2-4C4E-96CB-9D90DAD1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1647" y="1446552"/>
            <a:ext cx="4164512" cy="43096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Font typeface="+mj-lt"/>
              <a:buNone/>
              <a:defRPr sz="1200">
                <a:latin typeface="+mj-lt"/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4FA1D96-9BFC-0244-9A74-92C29A1B18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892" y="1446553"/>
            <a:ext cx="3083436" cy="4309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3A20340A-313A-7843-95B1-7ED58E5D34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9714" y="1446552"/>
            <a:ext cx="924068" cy="43096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tx2"/>
              </a:buClr>
              <a:buFont typeface="+mj-lt"/>
              <a:buNone/>
              <a:defRPr sz="788">
                <a:latin typeface="+mj-lt"/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BBA238-17BE-194F-9834-075BA039EE94}"/>
              </a:ext>
            </a:extLst>
          </p:cNvPr>
          <p:cNvCxnSpPr>
            <a:cxnSpLocks/>
          </p:cNvCxnSpPr>
          <p:nvPr userDrawn="1"/>
        </p:nvCxnSpPr>
        <p:spPr>
          <a:xfrm>
            <a:off x="322893" y="1106581"/>
            <a:ext cx="850088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F49BBAD-D064-0F48-9D56-E47F5E264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063" y="6189192"/>
            <a:ext cx="1156631" cy="2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8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558-E8D2-4E69-B3FB-4BA2D280DAFD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6F6-ED74-4CFB-A1EF-8EB360886717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8EB7-856E-4144-A77B-37B2550D5A04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5B5-76AC-47D9-BFA8-F46249EA577D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F5A-D2C0-48F9-AE8F-E4F31432939D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74F-D5A7-4CAE-93DB-C02D11E753B7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768-4552-4D27-9C18-36968A7844A8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2DC-104F-4749-91E1-CB66E29727BC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696F-F07E-49A3-B883-71EE3403DC21}" type="datetime1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www.RGTR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/>
          <p:nvPr/>
        </p:nvSpPr>
        <p:spPr>
          <a:xfrm>
            <a:off x="395127" y="2089238"/>
            <a:ext cx="8229090" cy="128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82930" rIns="82930" bIns="82930" anchor="ctr" anchorCtr="0">
            <a:noAutofit/>
          </a:bodyPr>
          <a:lstStyle/>
          <a:p>
            <a:endParaRPr sz="1633"/>
          </a:p>
        </p:txBody>
      </p:sp>
      <p:sp>
        <p:nvSpPr>
          <p:cNvPr id="246" name="Google Shape;246;p1"/>
          <p:cNvSpPr/>
          <p:nvPr/>
        </p:nvSpPr>
        <p:spPr>
          <a:xfrm>
            <a:off x="114899" y="6309320"/>
            <a:ext cx="9143433" cy="27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9" rIns="81638" bIns="40819" anchor="t" anchorCtr="0">
            <a:spAutoFit/>
          </a:bodyPr>
          <a:lstStyle/>
          <a:p>
            <a:pPr algn="ctr"/>
            <a:r>
              <a:rPr lang="ru-RU" sz="1270" b="1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WWW.RGTR.RU 			RGTR@RSPP.RU</a:t>
            </a:r>
            <a:endParaRPr sz="127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"/>
          <p:cNvSpPr/>
          <p:nvPr/>
        </p:nvSpPr>
        <p:spPr>
          <a:xfrm>
            <a:off x="978627" y="4509120"/>
            <a:ext cx="7415977" cy="156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9" rIns="81638" bIns="40819" anchor="ctr" anchorCtr="0">
            <a:noAutofit/>
          </a:bodyPr>
          <a:lstStyle/>
          <a:p>
            <a:pPr algn="ctr"/>
            <a:endParaRPr lang="ru-RU" sz="2400" b="1" dirty="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ru-RU" sz="2400" b="1" dirty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А.Н.ЛОЦМАНОВ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Заместитель  Сопредседателя Комитета  РСПП </a:t>
            </a:r>
            <a:endParaRPr b="1" i="1" dirty="0">
              <a:solidFill>
                <a:srgbClr val="00206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 промышленной политике и техническому регулированию,</a:t>
            </a:r>
          </a:p>
          <a:p>
            <a:pPr algn="ctr"/>
            <a:endParaRPr sz="400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Председатель Совета по техническому регулированию и стандартизации при </a:t>
            </a:r>
            <a:r>
              <a:rPr lang="ru-RU" b="1" i="1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Минпромторге</a:t>
            </a:r>
            <a:r>
              <a:rPr lang="ru-RU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России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1633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1633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"/>
          <p:cNvSpPr/>
          <p:nvPr/>
        </p:nvSpPr>
        <p:spPr>
          <a:xfrm>
            <a:off x="783795" y="1565172"/>
            <a:ext cx="7451753" cy="116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9" rIns="81638" bIns="40819" anchor="ctr" anchorCtr="0">
            <a:normAutofit lnSpcReduction="10000"/>
          </a:bodyPr>
          <a:lstStyle/>
          <a:p>
            <a:pPr algn="ctr"/>
            <a:r>
              <a:rPr lang="ru-RU" sz="718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718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718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718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КОМИТЕТ ПО ПРОМЫШЛЕННОЙ ПОЛИТИКЕ </a:t>
            </a: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2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И ТЕХНИЧЕСКОМУ </a:t>
            </a:r>
            <a:r>
              <a:rPr lang="ru-RU" sz="2400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РЕГУЛИРОВАНИЮ</a:t>
            </a:r>
            <a:r>
              <a:rPr lang="ru-RU" sz="1237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718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718" dirty="0">
                <a:latin typeface="Arial"/>
                <a:ea typeface="Arial"/>
                <a:cs typeface="Arial"/>
                <a:sym typeface="Arial"/>
              </a:rPr>
            </a:br>
            <a:endParaRPr sz="1237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8036" y="315658"/>
            <a:ext cx="1507360" cy="128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"/>
          <p:cNvSpPr/>
          <p:nvPr/>
        </p:nvSpPr>
        <p:spPr>
          <a:xfrm>
            <a:off x="539552" y="3101504"/>
            <a:ext cx="8294128" cy="759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638" tIns="40819" rIns="81638" bIns="40819" anchor="t" anchorCtr="0">
            <a:spAutoFit/>
          </a:bodyPr>
          <a:lstStyle/>
          <a:p>
            <a:pPr algn="ctr"/>
            <a:r>
              <a:rPr lang="ru-RU" sz="2200" b="1" dirty="0">
                <a:solidFill>
                  <a:srgbClr val="8D281E"/>
                </a:solidFill>
              </a:rPr>
              <a:t>ТЕХНИЧЕСКОЕ РЕГУЛИРОВАНИЕ И </a:t>
            </a:r>
            <a:r>
              <a:rPr lang="ru-RU" sz="2200" b="1" dirty="0" smtClean="0">
                <a:solidFill>
                  <a:srgbClr val="8D281E"/>
                </a:solidFill>
              </a:rPr>
              <a:t>СТАНДАРТИЗАЦИЯ</a:t>
            </a:r>
          </a:p>
          <a:p>
            <a:pPr algn="ctr"/>
            <a:r>
              <a:rPr lang="ru-RU" sz="2200" b="1" dirty="0" smtClean="0">
                <a:solidFill>
                  <a:srgbClr val="8D281E"/>
                </a:solidFill>
              </a:rPr>
              <a:t> </a:t>
            </a:r>
            <a:r>
              <a:rPr lang="ru-RU" sz="2200" b="1">
                <a:solidFill>
                  <a:srgbClr val="8D281E"/>
                </a:solidFill>
              </a:rPr>
              <a:t>КАК </a:t>
            </a:r>
            <a:r>
              <a:rPr lang="ru-RU" sz="2200" b="1" smtClean="0">
                <a:solidFill>
                  <a:srgbClr val="8D281E"/>
                </a:solidFill>
              </a:rPr>
              <a:t>ИНСТРУМЕНТЫ </a:t>
            </a:r>
            <a:r>
              <a:rPr lang="ru-RU" sz="2200" b="1" dirty="0">
                <a:solidFill>
                  <a:srgbClr val="8D281E"/>
                </a:solidFill>
              </a:rPr>
              <a:t>ПРОМЫШЛЕННОЙ ПОЛИТИКИ РОССИИ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37915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100" b="1" dirty="0"/>
              <a:t>Регламент ЕС 305/2011 «Об установлении гармонизированных условий для распространения строительной продукции на рынке </a:t>
            </a:r>
            <a:br>
              <a:rPr lang="ru-RU" sz="2100" b="1" dirty="0"/>
            </a:br>
            <a:r>
              <a:rPr lang="ru-RU" sz="2100" b="1" dirty="0"/>
              <a:t>и отмене Директивы 89/106/EEC»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3-EDE9-42A9-8D73-0C3E39B09D8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Рисунок 3" descr="hEN_Liste-2010-12_Page_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9" y="1314919"/>
            <a:ext cx="8463402" cy="546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6768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Arial" charset="0"/>
                <a:cs typeface="Arial" charset="0"/>
              </a:rPr>
              <a:t>з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6768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Arial" charset="0"/>
                <a:cs typeface="Arial" charset="0"/>
              </a:rPr>
              <a:t>з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6768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solidFill>
                  <a:srgbClr val="FF0000"/>
                </a:solidFill>
                <a:latin typeface="Arial" charset="0"/>
                <a:cs typeface="Arial" charset="0"/>
              </a:rPr>
              <a:t>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15686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5579" y="1077686"/>
            <a:ext cx="8963913" cy="5591673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24844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79512" y="148570"/>
            <a:ext cx="5851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РАЗРАБОТКА ТР ЕАЭС  «О БЕЗОПАСНОСТИ СТРОИТЕЛЬНЫХ МАТЕРИАЛОВ И ИЗДЕЛИЙ»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352" y="2996952"/>
            <a:ext cx="88550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ПРИНЯТИЕ ТР ЕАЭС  «О БЕЗОПАСНОСТИ СТРОИТЕЛЬНЫХ МАТЕРИАЛОВ И ИЗДЕЛИЙ» ПОЗВОЛИТ: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Регулировать требования к качеству и безопасности строительных материалов и изделий через обязательные стандарты и процедуры сертификации и декларирования.</a:t>
            </a:r>
          </a:p>
          <a:p>
            <a:pPr marL="457200" indent="-457200" algn="just"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Сократить долю фальсифицированной продукции на рынке России и ЕАЭС.</a:t>
            </a:r>
          </a:p>
          <a:p>
            <a:pPr marL="457200" indent="-457200" algn="just"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Увеличить загрузку отечественных мощностей по производству строительной продукции.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35253" y="62448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1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2</a:t>
            </a:r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8" name="Picture 6" descr="https://www.business-class.su/uploads/material/37/52/db/3752dbe4d1f8ce4678ae04ea6fd38e67.jpg">
            <a:extLst>
              <a:ext uri="{FF2B5EF4-FFF2-40B4-BE49-F238E27FC236}">
                <a16:creationId xmlns:a16="http://schemas.microsoft.com/office/drawing/2014/main" id="{31A41E26-7126-4AA5-93C6-13E69CC30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22" y="129585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CB2DD-975B-4EE4-BF5D-D125D1992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81004"/>
            <a:ext cx="3125837" cy="67612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F73227E-E9DF-4757-9926-05E6B58EA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5" y="1244765"/>
            <a:ext cx="1578634" cy="153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gzhi74.ru/Storage/Image/PublicationItem/Image/big/217/-yWgVp5x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703" y="1295854"/>
            <a:ext cx="1272337" cy="12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5912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64" y="3544163"/>
            <a:ext cx="1620006" cy="125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116632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«РЕГУЛЯТОРНАЯ ГИЛЬОТИНА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РГ в сфере обеспечения единства измерений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6818" y="6444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5386" y="5661248"/>
            <a:ext cx="8317053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88840" y="1110861"/>
            <a:ext cx="6471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Организовано 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и проведено </a:t>
            </a:r>
            <a:r>
              <a:rPr lang="ru-RU" b="1" spc="-1" dirty="0" smtClean="0">
                <a:solidFill>
                  <a:srgbClr val="002060"/>
                </a:solidFill>
                <a:latin typeface="Calibri"/>
              </a:rPr>
              <a:t>21 заседание РГ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.</a:t>
            </a:r>
            <a:endParaRPr lang="ru-RU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70122" y="1499816"/>
            <a:ext cx="6935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1" dirty="0">
                <a:solidFill>
                  <a:srgbClr val="002060"/>
                </a:solidFill>
                <a:latin typeface="Calibri"/>
              </a:rPr>
              <a:t>Отменены 18 ведомственных актов, принято 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1 постановление 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Правительства РФ  (Перечень измерений в сфере государственного регулирования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).</a:t>
            </a:r>
            <a:endParaRPr lang="ru-RU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7504" y="2577678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Приняты изменения в 102-ФЗ «Об обеспечении 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единства измерений» и «О внесении изменений в отдельные законодательные акты 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РФ в 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связи с принятием 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ФЗ «О 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государственном контроле (надзоре) и муниципальном контроле в 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РФ».</a:t>
            </a:r>
            <a:endParaRPr lang="ru-RU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1197" y="4567614"/>
            <a:ext cx="6066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- Круглый стол 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«Концепция совершенствования метрологического законодательства для инновационной экономики» 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(октябрь 2020 г., Санкт-Петербург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460" y="5733256"/>
            <a:ext cx="8188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" dirty="0">
                <a:solidFill>
                  <a:srgbClr val="002060"/>
                </a:solidFill>
                <a:latin typeface="Calibri"/>
              </a:rPr>
              <a:t>Благодаря поддержке руководства РСПП метрологический надзор сохранен в новой системе контрольно-надзорной деятельности как самостоятельный </a:t>
            </a:r>
            <a:r>
              <a:rPr lang="ru-RU" b="1" spc="-1" dirty="0" smtClean="0">
                <a:solidFill>
                  <a:srgbClr val="002060"/>
                </a:solidFill>
                <a:latin typeface="Calibri"/>
              </a:rPr>
              <a:t>вид государственного  надзора.</a:t>
            </a:r>
            <a:endParaRPr lang="ru-RU" b="1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1451" y="3878051"/>
            <a:ext cx="5976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- Конференция 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по 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вопросам 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развития 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законодательной 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метрологии (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февраль 2020 г., 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Москва)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91198" y="3508719"/>
            <a:ext cx="473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rgbClr val="002060"/>
                </a:solidFill>
              </a:rPr>
              <a:t>Дополнительно организованы </a:t>
            </a:r>
            <a:r>
              <a:rPr lang="ru-RU" b="1" spc="-1" dirty="0">
                <a:solidFill>
                  <a:srgbClr val="002060"/>
                </a:solidFill>
              </a:rPr>
              <a:t>и </a:t>
            </a:r>
            <a:r>
              <a:rPr lang="ru-RU" b="1" spc="-1" dirty="0" smtClean="0">
                <a:solidFill>
                  <a:srgbClr val="002060"/>
                </a:solidFill>
              </a:rPr>
              <a:t>проведены:</a:t>
            </a:r>
            <a:endParaRPr lang="ru-RU" b="1" dirty="0"/>
          </a:p>
        </p:txBody>
      </p:sp>
      <p:pic>
        <p:nvPicPr>
          <p:cNvPr id="2050" name="Picture 2" descr="https://banktestov.ru/uploads/testimage/2/761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5" y="1071497"/>
            <a:ext cx="1565415" cy="156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oogle Shape;2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326" y="116632"/>
            <a:ext cx="2486492" cy="57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64" y="4393771"/>
            <a:ext cx="1620006" cy="101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" y="4393771"/>
            <a:ext cx="1429883" cy="9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" y="3538101"/>
            <a:ext cx="1490688" cy="85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730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>
          <a:xfrm>
            <a:off x="3643306" y="1142985"/>
            <a:ext cx="2490144" cy="5572164"/>
          </a:xfrm>
          <a:prstGeom prst="downArrow">
            <a:avLst>
              <a:gd name="adj1" fmla="val 62957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764704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0"/>
            <a:ext cx="627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Изменения в </a:t>
            </a:r>
            <a:r>
              <a:rPr lang="ru-RU" sz="2000" b="1" dirty="0" smtClean="0">
                <a:solidFill>
                  <a:srgbClr val="C00000"/>
                </a:solidFill>
              </a:rPr>
              <a:t>102-ФЗ «Об обеспечении единства измерений».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r="6365"/>
          <a:stretch/>
        </p:blipFill>
        <p:spPr bwMode="auto">
          <a:xfrm>
            <a:off x="142844" y="1785926"/>
            <a:ext cx="3849618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85721" y="98072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28.02.2020 г.  </a:t>
            </a:r>
            <a:r>
              <a:rPr lang="ru-RU" dirty="0">
                <a:solidFill>
                  <a:srgbClr val="002060"/>
                </a:solidFill>
              </a:rPr>
              <a:t>Организация и проведение конференции по</a:t>
            </a:r>
            <a:r>
              <a:rPr lang="ru-RU" b="1" dirty="0">
                <a:solidFill>
                  <a:srgbClr val="002060"/>
                </a:solidFill>
              </a:rPr>
              <a:t> проекту изменений  102-ФЗ Об обеспечении единства измерений.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75448" y="1556792"/>
            <a:ext cx="47542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работе конференции приняли участие представители  Минэкономразвития, </a:t>
            </a:r>
            <a:r>
              <a:rPr lang="ru-RU" dirty="0" err="1">
                <a:solidFill>
                  <a:srgbClr val="002060"/>
                </a:solidFill>
              </a:rPr>
              <a:t>Минпромторга</a:t>
            </a:r>
            <a:r>
              <a:rPr lang="ru-RU" dirty="0">
                <a:solidFill>
                  <a:srgbClr val="002060"/>
                </a:solidFill>
              </a:rPr>
              <a:t>, Росстандарта, более 100 представителей метрологических служб и институтов.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75435" y="2924944"/>
            <a:ext cx="5168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 рамках РГ сформирована подгруппа по законопроекту.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10948" y="3429000"/>
            <a:ext cx="8618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На РГ  </a:t>
            </a:r>
            <a:r>
              <a:rPr lang="ru-RU" dirty="0" smtClean="0">
                <a:solidFill>
                  <a:srgbClr val="002060"/>
                </a:solidFill>
              </a:rPr>
              <a:t>и правительственной </a:t>
            </a:r>
            <a:r>
              <a:rPr lang="ru-RU" dirty="0">
                <a:solidFill>
                  <a:srgbClr val="002060"/>
                </a:solidFill>
              </a:rPr>
              <a:t>подкомиссии по контрольно-надзорной деятельности одобрен законопроект в части реализации механизма «регуляторной гильотины» с учетом предложений предприятий</a:t>
            </a:r>
            <a:r>
              <a:rPr lang="ru-RU" b="1" dirty="0">
                <a:solidFill>
                  <a:srgbClr val="002060"/>
                </a:solidFill>
              </a:rPr>
              <a:t>.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0948" y="4438853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08.12.2020 г. Приняты изменения в 102 ФЗ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i="1" dirty="0" smtClean="0">
                <a:solidFill>
                  <a:srgbClr val="002060"/>
                </a:solidFill>
              </a:rPr>
              <a:t>установление требований в сфере ОЕИ Правительством РФ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844" y="5229200"/>
            <a:ext cx="8786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рамках РГ  организована подготовка дополнительных предложений  по совершенствованию законодательства в сфере обеспечения единства измерений. </a:t>
            </a: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326" y="116632"/>
            <a:ext cx="2486492" cy="57538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93;p1"/>
          <p:cNvSpPr txBox="1"/>
          <p:nvPr/>
        </p:nvSpPr>
        <p:spPr>
          <a:xfrm>
            <a:off x="8604448" y="6386832"/>
            <a:ext cx="454348" cy="47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41454" rIns="82930" bIns="4145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633" dirty="0" smtClean="0">
                <a:solidFill>
                  <a:srgbClr val="366092"/>
                </a:solidFill>
                <a:latin typeface="Calibri"/>
                <a:ea typeface="Arial"/>
                <a:cs typeface="Calibri"/>
                <a:sym typeface="Calibri"/>
              </a:rPr>
              <a:t>10</a:t>
            </a:r>
            <a:endParaRPr sz="12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5811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nnovgorod.synergyregions.ru/upload/medialibrary/ef4/ef49612b1b93b102100602962dd922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" y="959237"/>
            <a:ext cx="4463585" cy="254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764704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220578"/>
            <a:ext cx="5464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Ближайшие задачи в области метрологии.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95936" y="1124744"/>
            <a:ext cx="4761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- </a:t>
            </a:r>
            <a:r>
              <a:rPr lang="ru-RU" sz="2000" b="1" dirty="0">
                <a:solidFill>
                  <a:srgbClr val="002060"/>
                </a:solidFill>
              </a:rPr>
              <a:t>выработать совместную позицию по основным направлениям совершенствования законодательства </a:t>
            </a:r>
            <a:r>
              <a:rPr lang="ru-RU" sz="2000" dirty="0">
                <a:solidFill>
                  <a:srgbClr val="002060"/>
                </a:solidFill>
              </a:rPr>
              <a:t>РФ в области обеспечения единства измерений с учетом консолидированных предложений промышленности и нового законодательства по обязательным требованиям и контрольно-надзорной </a:t>
            </a:r>
            <a:r>
              <a:rPr lang="ru-RU" sz="2000" dirty="0" smtClean="0">
                <a:solidFill>
                  <a:srgbClr val="002060"/>
                </a:solidFill>
              </a:rPr>
              <a:t>деятельности;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6" name="Google Shape;2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326" y="116632"/>
            <a:ext cx="2486492" cy="575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93;p1"/>
          <p:cNvSpPr txBox="1"/>
          <p:nvPr/>
        </p:nvSpPr>
        <p:spPr>
          <a:xfrm>
            <a:off x="8604448" y="6386832"/>
            <a:ext cx="454348" cy="47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41454" rIns="82930" bIns="4145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633" dirty="0" smtClean="0">
                <a:solidFill>
                  <a:srgbClr val="366092"/>
                </a:solidFill>
                <a:latin typeface="Calibri"/>
                <a:ea typeface="Arial"/>
                <a:cs typeface="Calibri"/>
                <a:sym typeface="Calibri"/>
              </a:rPr>
              <a:t>11</a:t>
            </a:r>
            <a:endParaRPr sz="12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898791"/>
            <a:ext cx="86943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b="1" dirty="0">
                <a:solidFill>
                  <a:srgbClr val="002060"/>
                </a:solidFill>
              </a:rPr>
              <a:t>сформировать совместную дорожную карту </a:t>
            </a:r>
            <a:r>
              <a:rPr lang="ru-RU" sz="2000" dirty="0">
                <a:solidFill>
                  <a:srgbClr val="002060"/>
                </a:solidFill>
              </a:rPr>
              <a:t>деятельности общественности (РСПП) и ФОИВ (</a:t>
            </a:r>
            <a:r>
              <a:rPr lang="ru-RU" sz="2000" dirty="0" err="1" smtClean="0">
                <a:solidFill>
                  <a:srgbClr val="002060"/>
                </a:solidFill>
              </a:rPr>
              <a:t>Минпромторг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и </a:t>
            </a:r>
            <a:r>
              <a:rPr lang="ru-RU" sz="2000" dirty="0" err="1">
                <a:solidFill>
                  <a:srgbClr val="002060"/>
                </a:solidFill>
              </a:rPr>
              <a:t>Росстандарт</a:t>
            </a:r>
            <a:r>
              <a:rPr lang="ru-RU" sz="2000" dirty="0">
                <a:solidFill>
                  <a:srgbClr val="002060"/>
                </a:solidFill>
              </a:rPr>
              <a:t>) по разработке изменений в </a:t>
            </a:r>
            <a:r>
              <a:rPr lang="ru-RU" sz="2000" dirty="0" smtClean="0">
                <a:solidFill>
                  <a:srgbClr val="002060"/>
                </a:solidFill>
              </a:rPr>
              <a:t>102- </a:t>
            </a:r>
            <a:r>
              <a:rPr lang="ru-RU" sz="2000" dirty="0">
                <a:solidFill>
                  <a:srgbClr val="002060"/>
                </a:solidFill>
              </a:rPr>
              <a:t>ФЗ 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запланировать </a:t>
            </a:r>
            <a:r>
              <a:rPr lang="ru-RU" sz="2000" b="1" dirty="0">
                <a:solidFill>
                  <a:srgbClr val="002060"/>
                </a:solidFill>
              </a:rPr>
              <a:t>совместный мониторинг правоприменительной практики </a:t>
            </a:r>
            <a:r>
              <a:rPr lang="ru-RU" sz="2000" dirty="0">
                <a:solidFill>
                  <a:srgbClr val="002060"/>
                </a:solidFill>
              </a:rPr>
              <a:t>по новым редакциям НПА и изменениям 102 ФЗ (Перечень измерений, а также изменения, связанные с </a:t>
            </a:r>
            <a:r>
              <a:rPr lang="ru-RU" sz="2000" dirty="0" err="1">
                <a:solidFill>
                  <a:srgbClr val="002060"/>
                </a:solidFill>
              </a:rPr>
              <a:t>цифровизацией</a:t>
            </a:r>
            <a:r>
              <a:rPr lang="ru-RU" sz="2000" dirty="0">
                <a:solidFill>
                  <a:srgbClr val="002060"/>
                </a:solidFill>
              </a:rPr>
              <a:t> деятельности</a:t>
            </a:r>
            <a:r>
              <a:rPr lang="ru-RU" sz="2000" dirty="0" smtClean="0">
                <a:solidFill>
                  <a:srgbClr val="002060"/>
                </a:solidFill>
              </a:rPr>
              <a:t>);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b="1" dirty="0">
                <a:solidFill>
                  <a:srgbClr val="002060"/>
                </a:solidFill>
              </a:rPr>
              <a:t>рассмотреть смежные вопросы </a:t>
            </a:r>
            <a:r>
              <a:rPr lang="ru-RU" sz="2000" dirty="0">
                <a:solidFill>
                  <a:srgbClr val="002060"/>
                </a:solidFill>
              </a:rPr>
              <a:t>нормативного правового регулирования в области обеспечения единства измерений и </a:t>
            </a:r>
            <a:r>
              <a:rPr lang="ru-RU" sz="2000" dirty="0" smtClean="0">
                <a:solidFill>
                  <a:srgbClr val="002060"/>
                </a:solidFill>
              </a:rPr>
              <a:t>аккредитации.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8117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5579" y="1077686"/>
            <a:ext cx="8963913" cy="5044537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24844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92586"/>
            <a:ext cx="58514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Предложения Минстроя России в ФЗ №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384-ФЗ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494" y="3875454"/>
            <a:ext cx="84420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Данный </a:t>
            </a:r>
            <a:r>
              <a:rPr lang="ru-RU" sz="2000" dirty="0">
                <a:solidFill>
                  <a:srgbClr val="002060"/>
                </a:solidFill>
              </a:rPr>
              <a:t>вид документа не предусмотрен действующим законодательством в области стандартизации </a:t>
            </a:r>
            <a:r>
              <a:rPr lang="ru-RU" sz="2000" dirty="0" smtClean="0">
                <a:solidFill>
                  <a:srgbClr val="002060"/>
                </a:solidFill>
              </a:rPr>
              <a:t>(162-ФЗ </a:t>
            </a:r>
            <a:r>
              <a:rPr lang="ru-RU" sz="2000" dirty="0">
                <a:solidFill>
                  <a:srgbClr val="002060"/>
                </a:solidFill>
              </a:rPr>
              <a:t>от </a:t>
            </a:r>
            <a:r>
              <a:rPr lang="ru-RU" sz="2000" dirty="0" smtClean="0">
                <a:solidFill>
                  <a:srgbClr val="002060"/>
                </a:solidFill>
              </a:rPr>
              <a:t>29.06.2015), </a:t>
            </a:r>
            <a:r>
              <a:rPr lang="ru-RU" sz="2000" dirty="0">
                <a:solidFill>
                  <a:srgbClr val="002060"/>
                </a:solidFill>
              </a:rPr>
              <a:t>а само понятие «строительная норма» не закреплено в законодательстве РФ.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редложение Минстроя России не </a:t>
            </a:r>
            <a:r>
              <a:rPr lang="ru-RU" sz="2000" b="1" dirty="0">
                <a:solidFill>
                  <a:srgbClr val="002060"/>
                </a:solidFill>
              </a:rPr>
              <a:t>поддержано РГ по регуляторной гильотине по вопросам технического регулирования в строительстве</a:t>
            </a:r>
            <a:r>
              <a:rPr lang="en-US" sz="2000" b="1" dirty="0">
                <a:solidFill>
                  <a:srgbClr val="002060"/>
                </a:solidFill>
              </a:rPr>
              <a:t>,</a:t>
            </a:r>
            <a:r>
              <a:rPr lang="ru-RU" sz="2000" b="1" dirty="0">
                <a:solidFill>
                  <a:srgbClr val="002060"/>
                </a:solidFill>
              </a:rPr>
              <a:t> а также Минпромторгом, Минтрансом, РСПП и рядом других министерств и ведомств.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75074" y="63000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15</a:t>
            </a:r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8" name="Google Shape;294;p1">
            <a:extLst>
              <a:ext uri="{FF2B5EF4-FFF2-40B4-BE49-F238E27FC236}">
                <a16:creationId xmlns:a16="http://schemas.microsoft.com/office/drawing/2014/main" id="{6A0A2D24-CA3D-425A-AB2B-E11BFE08CDC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56176" y="219737"/>
            <a:ext cx="2486492" cy="57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cdn.onlinewebfonts.com/svg/download_657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515618" cy="23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87824" y="1268760"/>
            <a:ext cx="59380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2020 г. Минстроем </a:t>
            </a:r>
            <a:r>
              <a:rPr lang="ru-RU" sz="2000" dirty="0">
                <a:solidFill>
                  <a:srgbClr val="002060"/>
                </a:solidFill>
              </a:rPr>
              <a:t>России законопроектом о внесении изменений в ФЗ 384 </a:t>
            </a:r>
            <a:r>
              <a:rPr lang="ru-RU" sz="2000" b="1" dirty="0">
                <a:solidFill>
                  <a:srgbClr val="002060"/>
                </a:solidFill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</a:rPr>
              <a:t>Технический регламент </a:t>
            </a:r>
            <a:r>
              <a:rPr lang="ru-RU" sz="2000" b="1" dirty="0">
                <a:solidFill>
                  <a:srgbClr val="002060"/>
                </a:solidFill>
              </a:rPr>
              <a:t>о безопасности зданий и сооружений» </a:t>
            </a:r>
            <a:r>
              <a:rPr lang="ru-RU" sz="2000" dirty="0" smtClean="0">
                <a:solidFill>
                  <a:srgbClr val="002060"/>
                </a:solidFill>
              </a:rPr>
              <a:t>предлагалось введение </a:t>
            </a:r>
            <a:r>
              <a:rPr lang="ru-RU" sz="2000" dirty="0">
                <a:solidFill>
                  <a:srgbClr val="002060"/>
                </a:solidFill>
              </a:rPr>
              <a:t>нового вида обязательных документов - </a:t>
            </a:r>
            <a:r>
              <a:rPr lang="ru-RU" sz="2000" b="1" dirty="0">
                <a:solidFill>
                  <a:srgbClr val="002060"/>
                </a:solidFill>
              </a:rPr>
              <a:t>строительных норм.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Это </a:t>
            </a:r>
            <a:r>
              <a:rPr lang="ru-RU" sz="2000" dirty="0" smtClean="0">
                <a:solidFill>
                  <a:srgbClr val="002060"/>
                </a:solidFill>
              </a:rPr>
              <a:t>новый </a:t>
            </a:r>
            <a:r>
              <a:rPr lang="ru-RU" sz="2000" dirty="0">
                <a:solidFill>
                  <a:srgbClr val="002060"/>
                </a:solidFill>
              </a:rPr>
              <a:t>для действующего законодательства вид нормативных документов обязательного применения. </a:t>
            </a:r>
          </a:p>
        </p:txBody>
      </p:sp>
    </p:spTree>
    <p:extLst>
      <p:ext uri="{BB962C8B-B14F-4D97-AF65-F5344CB8AC3E}">
        <p14:creationId xmlns:p14="http://schemas.microsoft.com/office/powerpoint/2010/main" val="362517738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51403" y="5926966"/>
            <a:ext cx="7021487" cy="814402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48570"/>
            <a:ext cx="610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НОРМАТИВНОЕ РЕГУЛИРОВАНИЕ В СТРОИТЕЛЬСТВЕ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25742" y="5912230"/>
            <a:ext cx="727465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spc="-1" dirty="0">
                <a:solidFill>
                  <a:srgbClr val="002060"/>
                </a:solidFill>
              </a:rPr>
              <a:t>В 202</a:t>
            </a:r>
            <a:r>
              <a:rPr lang="en-US" b="1" spc="-1" dirty="0">
                <a:solidFill>
                  <a:srgbClr val="002060"/>
                </a:solidFill>
              </a:rPr>
              <a:t>0</a:t>
            </a:r>
            <a:r>
              <a:rPr lang="ru-RU" b="1" spc="-1" dirty="0">
                <a:solidFill>
                  <a:srgbClr val="002060"/>
                </a:solidFill>
              </a:rPr>
              <a:t> году открыта новая «дорога» нормативного технического регулирования  в строительном комплексе.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7475" y="1052736"/>
            <a:ext cx="8840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 2020 г. Комитетом </a:t>
            </a:r>
            <a:r>
              <a:rPr lang="ru-RU" dirty="0">
                <a:solidFill>
                  <a:srgbClr val="002060"/>
                </a:solidFill>
              </a:rPr>
              <a:t>РСПП был подготовлены отрицательные заключения на целый ряд инициатив Минстроя по внесению изменений в 384-ФЗ, 162-ФЗ, ПП РФ 1636  и </a:t>
            </a:r>
            <a:r>
              <a:rPr lang="ru-RU" dirty="0" smtClean="0">
                <a:solidFill>
                  <a:srgbClr val="002060"/>
                </a:solidFill>
              </a:rPr>
              <a:t>др.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06818" y="65160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16</a:t>
            </a:r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1" y="3573016"/>
            <a:ext cx="4424388" cy="146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1844824"/>
            <a:ext cx="4453730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572000" y="1700808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По итогам </a:t>
            </a:r>
            <a:r>
              <a:rPr lang="ru-RU" b="1" dirty="0">
                <a:solidFill>
                  <a:srgbClr val="002060"/>
                </a:solidFill>
              </a:rPr>
              <a:t>обращения к Заместителю Председателя Правительства РФ М.Ш. </a:t>
            </a:r>
            <a:r>
              <a:rPr lang="ru-RU" b="1" dirty="0" err="1">
                <a:solidFill>
                  <a:srgbClr val="002060"/>
                </a:solidFill>
              </a:rPr>
              <a:t>Хуснуллину</a:t>
            </a:r>
            <a:r>
              <a:rPr lang="ru-RU" dirty="0">
                <a:solidFill>
                  <a:srgbClr val="002060"/>
                </a:solidFill>
              </a:rPr>
              <a:t> был проведен ряд совещаний, в том числе с участием руководства Минстроя России.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66488" y="3140968"/>
            <a:ext cx="4382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При Комитете </a:t>
            </a:r>
            <a:r>
              <a:rPr lang="ru-RU" b="1" dirty="0">
                <a:solidFill>
                  <a:srgbClr val="002060"/>
                </a:solidFill>
              </a:rPr>
              <a:t>сформирована рабочая группа</a:t>
            </a:r>
            <a:r>
              <a:rPr lang="ru-RU" dirty="0">
                <a:solidFill>
                  <a:srgbClr val="002060"/>
                </a:solidFill>
              </a:rPr>
              <a:t> по вопросу создания современной нормативной базы в строительстве 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83419" y="4005064"/>
            <a:ext cx="4382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На Съезде РСПП поддержаны предложения Комитета по</a:t>
            </a:r>
            <a:r>
              <a:rPr lang="ru-RU" b="1" dirty="0">
                <a:solidFill>
                  <a:srgbClr val="002060"/>
                </a:solidFill>
              </a:rPr>
              <a:t> разработке  ТР ЕАЭС «О безопасности строительных материалов и изделий»</a:t>
            </a:r>
            <a:r>
              <a:rPr lang="ru-RU" dirty="0">
                <a:solidFill>
                  <a:srgbClr val="002060"/>
                </a:solidFill>
              </a:rPr>
              <a:t> 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9362" y="5224371"/>
            <a:ext cx="9153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Решение Бюро Правления РСПП от 9.12.2020  г. </a:t>
            </a:r>
            <a:r>
              <a:rPr lang="ru-RU" b="1" dirty="0">
                <a:solidFill>
                  <a:srgbClr val="002060"/>
                </a:solidFill>
              </a:rPr>
              <a:t>определены направления взаимодействия</a:t>
            </a:r>
            <a:r>
              <a:rPr lang="ru-RU" dirty="0">
                <a:solidFill>
                  <a:srgbClr val="002060"/>
                </a:solidFill>
              </a:rPr>
              <a:t> РСПП с Минстроем России, в основе которых предложения Комитета.</a:t>
            </a:r>
          </a:p>
        </p:txBody>
      </p:sp>
      <p:pic>
        <p:nvPicPr>
          <p:cNvPr id="15" name="Google Shape;294;p1">
            <a:extLst>
              <a:ext uri="{FF2B5EF4-FFF2-40B4-BE49-F238E27FC236}">
                <a16:creationId xmlns:a16="http://schemas.microsoft.com/office/drawing/2014/main" id="{BCBE099F-A5B5-46EA-8024-81DBC86D6B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2462" y="190092"/>
            <a:ext cx="2486492" cy="575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95987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5579" y="1077686"/>
            <a:ext cx="8963913" cy="5591673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24844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578" y="46513"/>
            <a:ext cx="616029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Основные предложения Комитета в области технического регулирования в строительстве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295" y="1452813"/>
            <a:ext cx="8855069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900" b="1" dirty="0">
                <a:solidFill>
                  <a:srgbClr val="002060"/>
                </a:solidFill>
              </a:rPr>
              <a:t>1. </a:t>
            </a:r>
            <a:r>
              <a:rPr lang="ru-RU" sz="2900" dirty="0">
                <a:solidFill>
                  <a:srgbClr val="002060"/>
                </a:solidFill>
              </a:rPr>
              <a:t>Разработка Концепции совершенствования системы технического нормирования и регулирования в строительной отрасли с привлечением промышленности - заказчика строительной продукции. </a:t>
            </a:r>
          </a:p>
          <a:p>
            <a:pPr algn="just"/>
            <a:r>
              <a:rPr lang="ru-RU" sz="2900" b="1" dirty="0">
                <a:solidFill>
                  <a:srgbClr val="002060"/>
                </a:solidFill>
              </a:rPr>
              <a:t>2. </a:t>
            </a:r>
            <a:r>
              <a:rPr lang="ru-RU" sz="2900" dirty="0">
                <a:solidFill>
                  <a:srgbClr val="002060"/>
                </a:solidFill>
              </a:rPr>
              <a:t>Разработка ТР ЕАЭС «О безопасности строительных материалов и изделий».</a:t>
            </a:r>
          </a:p>
          <a:p>
            <a:pPr algn="just"/>
            <a:r>
              <a:rPr lang="ru-RU" sz="2900" b="1" dirty="0">
                <a:solidFill>
                  <a:srgbClr val="002060"/>
                </a:solidFill>
              </a:rPr>
              <a:t>3. </a:t>
            </a:r>
            <a:r>
              <a:rPr lang="ru-RU" sz="2900" dirty="0">
                <a:solidFill>
                  <a:srgbClr val="002060"/>
                </a:solidFill>
              </a:rPr>
              <a:t>Осуществление поэтапного перехода от предписывающего метода к прогрессивному параметрическому методу нормирования.</a:t>
            </a:r>
          </a:p>
          <a:p>
            <a:pPr algn="just"/>
            <a:endParaRPr lang="en-US" sz="29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76456" y="63000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17</a:t>
            </a:r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8" name="Google Shape;294;p1">
            <a:extLst>
              <a:ext uri="{FF2B5EF4-FFF2-40B4-BE49-F238E27FC236}">
                <a16:creationId xmlns:a16="http://schemas.microsoft.com/office/drawing/2014/main" id="{888C9B43-429A-4C39-8A78-E6226FCDD0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2462" y="190092"/>
            <a:ext cx="2486492" cy="575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79770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EC99E7-74D6-4A11-85D6-11F5AC564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14365"/>
            <a:ext cx="7721004" cy="53109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7E16E-6C96-4674-B638-57685817DF54}"/>
              </a:ext>
            </a:extLst>
          </p:cNvPr>
          <p:cNvSpPr txBox="1"/>
          <p:nvPr/>
        </p:nvSpPr>
        <p:spPr>
          <a:xfrm>
            <a:off x="8775074" y="63000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18</a:t>
            </a:r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B553A1-87AF-43D9-8BB5-2485358F1E9D}"/>
              </a:ext>
            </a:extLst>
          </p:cNvPr>
          <p:cNvSpPr/>
          <p:nvPr/>
        </p:nvSpPr>
        <p:spPr>
          <a:xfrm>
            <a:off x="395537" y="188641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rgbClr val="002060"/>
                </a:solidFill>
              </a:rPr>
              <a:t>9</a:t>
            </a:r>
            <a:r>
              <a:rPr lang="ru-RU" sz="2100" b="1" dirty="0">
                <a:solidFill>
                  <a:srgbClr val="002060"/>
                </a:solidFill>
              </a:rPr>
              <a:t> марта 20</a:t>
            </a:r>
            <a:r>
              <a:rPr lang="en-US" sz="2100" b="1" dirty="0">
                <a:solidFill>
                  <a:srgbClr val="002060"/>
                </a:solidFill>
              </a:rPr>
              <a:t>21 </a:t>
            </a:r>
            <a:r>
              <a:rPr lang="ru-RU" sz="2100" b="1" dirty="0">
                <a:solidFill>
                  <a:srgbClr val="002060"/>
                </a:solidFill>
              </a:rPr>
              <a:t>г. подписана Дорожная карта по взаимодействию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</a:rPr>
              <a:t>РСПП с Минстроем России по взаимодействию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</a:rPr>
              <a:t>в сфере технического регулирования и совершенствования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</a:rPr>
              <a:t>нормативной базы в строительстве</a:t>
            </a:r>
          </a:p>
        </p:txBody>
      </p:sp>
    </p:spTree>
    <p:extLst>
      <p:ext uri="{BB962C8B-B14F-4D97-AF65-F5344CB8AC3E}">
        <p14:creationId xmlns:p14="http://schemas.microsoft.com/office/powerpoint/2010/main" val="105873990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836640"/>
            <a:ext cx="9143640" cy="15048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193192" y="44624"/>
            <a:ext cx="5314911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 smtClean="0">
                <a:solidFill>
                  <a:srgbClr val="C00000"/>
                </a:solidFill>
                <a:latin typeface="Calibri"/>
              </a:rPr>
              <a:t>Нормативное регулирование в строительном комплексе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18" name="CustomShape 2"/>
          <p:cNvSpPr/>
          <p:nvPr/>
        </p:nvSpPr>
        <p:spPr>
          <a:xfrm>
            <a:off x="8639712" y="6376688"/>
            <a:ext cx="504288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" dirty="0" smtClean="0">
                <a:solidFill>
                  <a:srgbClr val="376092"/>
                </a:solidFill>
                <a:latin typeface="Calibri"/>
              </a:rPr>
              <a:t>19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59" y="123313"/>
            <a:ext cx="3064908" cy="61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58901" y="1052736"/>
            <a:ext cx="4389807" cy="22322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93255" y="980728"/>
            <a:ext cx="4437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-1" dirty="0" smtClean="0">
                <a:solidFill>
                  <a:srgbClr val="002060"/>
                </a:solidFill>
                <a:latin typeface="Calibri"/>
              </a:rPr>
              <a:t>11.03.2021 г. 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Сопредседатель Комитета принял участие в </a:t>
            </a:r>
            <a:r>
              <a:rPr lang="ru-RU" b="1" spc="-1" dirty="0" smtClean="0">
                <a:solidFill>
                  <a:srgbClr val="002060"/>
                </a:solidFill>
                <a:latin typeface="Calibri"/>
              </a:rPr>
              <a:t>совещании под руководством Президента РФ В.В. Путина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 с 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представителями деловых кругов по вопросам повышения инвестиционной активности.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93256" y="2708920"/>
            <a:ext cx="45278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Доложен вопрос о проводимой работе в по совершенствованию системы нормативного регулирования промышленного строительства.</a:t>
            </a:r>
            <a:endParaRPr lang="ru-RU" sz="19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7" name="Line 4"/>
          <p:cNvSpPr/>
          <p:nvPr/>
        </p:nvSpPr>
        <p:spPr>
          <a:xfrm>
            <a:off x="331044" y="3989811"/>
            <a:ext cx="8333104" cy="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1" y="1647106"/>
            <a:ext cx="2272728" cy="11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17018"/>
            <a:ext cx="2085836" cy="126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4" y="4072048"/>
            <a:ext cx="2228654" cy="144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4" y="5390197"/>
            <a:ext cx="2284883" cy="117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773602" y="4217020"/>
            <a:ext cx="5866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-1" dirty="0" smtClean="0">
                <a:solidFill>
                  <a:srgbClr val="002060"/>
                </a:solidFill>
                <a:latin typeface="Calibri"/>
              </a:rPr>
              <a:t>22.03.2021 г. Совещание  у Министра строительства и ЖКХ И.Э. </a:t>
            </a:r>
            <a:r>
              <a:rPr lang="ru-RU" b="1" spc="-1" dirty="0" err="1" smtClean="0">
                <a:solidFill>
                  <a:srgbClr val="002060"/>
                </a:solidFill>
                <a:latin typeface="Calibri"/>
              </a:rPr>
              <a:t>Файзуллина</a:t>
            </a:r>
            <a:r>
              <a:rPr lang="ru-RU" b="1" spc="-1" dirty="0" smtClean="0">
                <a:solidFill>
                  <a:srgbClr val="002060"/>
                </a:solidFill>
                <a:latin typeface="Calibri"/>
              </a:rPr>
              <a:t> и </a:t>
            </a:r>
            <a:r>
              <a:rPr lang="ru-RU" b="1" spc="-1" dirty="0">
                <a:solidFill>
                  <a:srgbClr val="002060"/>
                </a:solidFill>
                <a:latin typeface="Calibri"/>
              </a:rPr>
              <a:t>Руководителя </a:t>
            </a:r>
            <a:r>
              <a:rPr lang="ru-RU" b="1" spc="-1" dirty="0" err="1">
                <a:solidFill>
                  <a:srgbClr val="002060"/>
                </a:solidFill>
                <a:latin typeface="Calibri"/>
              </a:rPr>
              <a:t>Росстандарта</a:t>
            </a:r>
            <a:r>
              <a:rPr lang="ru-RU" b="1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b="1" spc="-1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ru-RU" b="1" spc="-1" dirty="0" smtClean="0">
                <a:solidFill>
                  <a:srgbClr val="002060"/>
                </a:solidFill>
                <a:latin typeface="Calibri"/>
              </a:rPr>
            </a:br>
            <a:r>
              <a:rPr lang="ru-RU" b="1" spc="-1" dirty="0" smtClean="0">
                <a:solidFill>
                  <a:srgbClr val="002060"/>
                </a:solidFill>
                <a:latin typeface="Calibri"/>
              </a:rPr>
              <a:t>А.П</a:t>
            </a:r>
            <a:r>
              <a:rPr lang="ru-RU" b="1" spc="-1" dirty="0">
                <a:solidFill>
                  <a:srgbClr val="002060"/>
                </a:solidFill>
                <a:latin typeface="Calibri"/>
              </a:rPr>
              <a:t>. Шалаева 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с участием 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заинтересованных организаций.</a:t>
            </a:r>
          </a:p>
          <a:p>
            <a:pPr algn="just"/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На совещании </a:t>
            </a:r>
            <a:r>
              <a:rPr lang="ru-RU" b="1" spc="-1" dirty="0" smtClean="0">
                <a:solidFill>
                  <a:srgbClr val="002060"/>
                </a:solidFill>
                <a:latin typeface="Calibri"/>
              </a:rPr>
              <a:t>согласован </a:t>
            </a:r>
            <a:r>
              <a:rPr lang="ru-RU" b="1" spc="-1" dirty="0">
                <a:solidFill>
                  <a:srgbClr val="002060"/>
                </a:solidFill>
                <a:latin typeface="Calibri"/>
              </a:rPr>
              <a:t>вопрос создания </a:t>
            </a:r>
            <a:r>
              <a:rPr lang="ru-RU" b="1" spc="-1" dirty="0" smtClean="0">
                <a:solidFill>
                  <a:srgbClr val="002060"/>
                </a:solidFill>
                <a:latin typeface="Calibri"/>
              </a:rPr>
              <a:t>научно-технического </a:t>
            </a:r>
            <a:r>
              <a:rPr lang="ru-RU" b="1" spc="-1" dirty="0">
                <a:solidFill>
                  <a:srgbClr val="002060"/>
                </a:solidFill>
                <a:latin typeface="Calibri"/>
              </a:rPr>
              <a:t>координационного совета по стандартизации 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в строительстве с участием Минстроя России, </a:t>
            </a:r>
            <a:r>
              <a:rPr lang="ru-RU" spc="-1" dirty="0" err="1">
                <a:solidFill>
                  <a:srgbClr val="002060"/>
                </a:solidFill>
                <a:latin typeface="Calibri"/>
              </a:rPr>
              <a:t>Росстандарта</a:t>
            </a:r>
            <a:r>
              <a:rPr lang="ru-RU" spc="-1" dirty="0">
                <a:solidFill>
                  <a:srgbClr val="002060"/>
                </a:solidFill>
                <a:latin typeface="Calibri"/>
              </a:rPr>
              <a:t>, промышленных объединений и </a:t>
            </a:r>
            <a:r>
              <a:rPr lang="ru-RU" spc="-1" dirty="0" smtClean="0">
                <a:solidFill>
                  <a:srgbClr val="002060"/>
                </a:solidFill>
                <a:latin typeface="Calibri"/>
              </a:rPr>
              <a:t>ассоциаций.</a:t>
            </a:r>
            <a:endParaRPr lang="ru-RU" spc="-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068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"/>
          <p:cNvSpPr txBox="1">
            <a:spLocks noGrp="1"/>
          </p:cNvSpPr>
          <p:nvPr>
            <p:ph type="title"/>
          </p:nvPr>
        </p:nvSpPr>
        <p:spPr>
          <a:xfrm>
            <a:off x="179512" y="249409"/>
            <a:ext cx="5976663" cy="5058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2930" tIns="41454" rIns="82930" bIns="41454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953734"/>
              </a:buClr>
              <a:buSzPts val="2400"/>
            </a:pPr>
            <a:r>
              <a:rPr lang="ru-RU" sz="2177" b="1" dirty="0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ЗАДАЧИ КОМИТЕТА РСПП ПО ПРОМЫШЛЕННОЙ ПОЛИТИКЕ И ТЕХНИЧЕСКОМУ РЕГУЛИРОВАНИЮ</a:t>
            </a:r>
            <a:endParaRPr sz="2177" b="1" dirty="0">
              <a:solidFill>
                <a:srgbClr val="953734"/>
              </a:solidFill>
            </a:endParaRPr>
          </a:p>
        </p:txBody>
      </p:sp>
      <p:sp>
        <p:nvSpPr>
          <p:cNvPr id="288" name="Google Shape;288;p1"/>
          <p:cNvSpPr txBox="1"/>
          <p:nvPr/>
        </p:nvSpPr>
        <p:spPr>
          <a:xfrm>
            <a:off x="2749277" y="1700808"/>
            <a:ext cx="6143203" cy="302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41454" rIns="82930" bIns="41454" anchor="t" anchorCtr="0">
            <a:noAutofit/>
          </a:bodyPr>
          <a:lstStyle/>
          <a:p>
            <a:pPr marL="259204" indent="-259204" algn="just">
              <a:lnSpc>
                <a:spcPct val="130000"/>
              </a:lnSpc>
              <a:buClr>
                <a:srgbClr val="002060"/>
              </a:buClr>
              <a:buSzPts val="1800"/>
              <a:buFont typeface="Arial"/>
              <a:buChar char="•"/>
            </a:pPr>
            <a:endParaRPr lang="ru-RU" sz="1633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9204" indent="-259204" algn="just">
              <a:lnSpc>
                <a:spcPct val="130000"/>
              </a:lnSpc>
              <a:buClr>
                <a:srgbClr val="002060"/>
              </a:buClr>
              <a:buSzPts val="1800"/>
              <a:buFont typeface="Arial"/>
              <a:buChar char="•"/>
            </a:pPr>
            <a:endParaRPr lang="ru-RU" sz="1633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9204" indent="-259204" algn="just">
              <a:lnSpc>
                <a:spcPct val="130000"/>
              </a:lnSpc>
              <a:buClr>
                <a:srgbClr val="002060"/>
              </a:buClr>
              <a:buSzPts val="1800"/>
              <a:buFont typeface="Arial"/>
              <a:buChar char="•"/>
            </a:pPr>
            <a:r>
              <a:rPr lang="ru-RU" sz="19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Участие в разработке нормативных правовых актов в по вопросам промышленной политики и технического регулирования.</a:t>
            </a:r>
            <a:endParaRPr sz="19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lnSpc>
                <a:spcPct val="130000"/>
              </a:lnSpc>
              <a:spcBef>
                <a:spcPts val="327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Выработка консолидированного мнения промышленности и бизнеса.</a:t>
            </a:r>
            <a:r>
              <a:rPr lang="ru-RU" sz="1900" b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marL="342900" indent="-342900" algn="just">
              <a:lnSpc>
                <a:spcPct val="130000"/>
              </a:lnSpc>
              <a:spcBef>
                <a:spcPts val="327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Обеспечение  взаимодействия промышленных ассоциаций с органами государственной власти.</a:t>
            </a:r>
          </a:p>
          <a:p>
            <a:pPr marL="342900" indent="-342900" algn="just">
              <a:lnSpc>
                <a:spcPct val="130000"/>
              </a:lnSpc>
              <a:spcBef>
                <a:spcPts val="327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Расширение международного сотрудничества в области технического регулирования и стандартизации.</a:t>
            </a:r>
            <a:r>
              <a:rPr lang="ru-RU" sz="19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marL="259204" indent="-259204" algn="just">
              <a:lnSpc>
                <a:spcPct val="130000"/>
              </a:lnSpc>
              <a:spcBef>
                <a:spcPts val="327"/>
              </a:spcBef>
              <a:buClr>
                <a:schemeClr val="dk1"/>
              </a:buClr>
              <a:buSzPts val="1800"/>
              <a:buFont typeface="Arial"/>
              <a:buChar char="•"/>
            </a:pPr>
            <a:endParaRPr sz="19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"/>
          <p:cNvSpPr/>
          <p:nvPr/>
        </p:nvSpPr>
        <p:spPr>
          <a:xfrm>
            <a:off x="59565" y="4149080"/>
            <a:ext cx="2568219" cy="2376264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82930" tIns="41454" rIns="82930" bIns="41454" anchor="t" anchorCtr="0">
            <a:noAutofit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buSzPts val="600"/>
            </a:pPr>
            <a:endParaRPr sz="544" b="1" dirty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lnSpc>
                <a:spcPct val="80000"/>
              </a:lnSpc>
              <a:spcBef>
                <a:spcPts val="327"/>
              </a:spcBef>
              <a:buClr>
                <a:schemeClr val="accent2"/>
              </a:buClr>
              <a:buSzPts val="1800"/>
            </a:pPr>
            <a:r>
              <a:rPr lang="ru-RU" sz="1633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Д.А. ПУМПЯНСКИЙ</a:t>
            </a:r>
            <a:endParaRPr sz="12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spcBef>
                <a:spcPts val="181"/>
              </a:spcBef>
              <a:buClr>
                <a:schemeClr val="accent2"/>
              </a:buClr>
              <a:buSzPts val="1400"/>
            </a:pPr>
            <a:r>
              <a:rPr lang="ru-RU" sz="15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Член Бюро Правления РСПП, 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spcBef>
                <a:spcPts val="181"/>
              </a:spcBef>
              <a:buClr>
                <a:schemeClr val="accent2"/>
              </a:buClr>
              <a:buSzPts val="1400"/>
            </a:pPr>
            <a:r>
              <a:rPr lang="ru-RU" sz="15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Сопредседатель Комитета РСПП, </a:t>
            </a:r>
          </a:p>
          <a:p>
            <a:pPr algn="ctr">
              <a:lnSpc>
                <a:spcPct val="80000"/>
              </a:lnSpc>
              <a:spcBef>
                <a:spcPts val="181"/>
              </a:spcBef>
              <a:buClr>
                <a:schemeClr val="accent2"/>
              </a:buClr>
              <a:buSzPts val="1400"/>
            </a:pPr>
            <a:r>
              <a:rPr lang="ru-RU" sz="15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Председатель 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spcBef>
                <a:spcPts val="181"/>
              </a:spcBef>
              <a:buClr>
                <a:schemeClr val="accent2"/>
              </a:buClr>
              <a:buSzPts val="1400"/>
            </a:pPr>
            <a:r>
              <a:rPr lang="ru-RU" sz="15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Совета директоров </a:t>
            </a:r>
          </a:p>
          <a:p>
            <a:pPr algn="ctr">
              <a:lnSpc>
                <a:spcPct val="80000"/>
              </a:lnSpc>
              <a:spcBef>
                <a:spcPts val="181"/>
              </a:spcBef>
              <a:buClr>
                <a:schemeClr val="accent2"/>
              </a:buClr>
              <a:buSzPts val="1400"/>
            </a:pPr>
            <a:r>
              <a:rPr lang="ru-RU" sz="15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ПАО «ТМК»,</a:t>
            </a:r>
            <a:endParaRPr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spcBef>
                <a:spcPts val="181"/>
              </a:spcBef>
              <a:buClr>
                <a:schemeClr val="accent2"/>
              </a:buClr>
              <a:buSzPts val="1400"/>
            </a:pPr>
            <a:r>
              <a:rPr lang="ru-RU" sz="15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Президент АО «Группа </a:t>
            </a:r>
            <a:r>
              <a:rPr lang="ru-RU" sz="1500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Синара</a:t>
            </a:r>
            <a:r>
              <a:rPr lang="ru-RU" sz="15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endParaRPr sz="1500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0" name="Google Shape;290;p1"/>
          <p:cNvSpPr/>
          <p:nvPr/>
        </p:nvSpPr>
        <p:spPr>
          <a:xfrm>
            <a:off x="2990163" y="1171273"/>
            <a:ext cx="5821591" cy="83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41454" rIns="82930" bIns="41454" anchor="t" anchorCtr="0">
            <a:noAutofit/>
          </a:bodyPr>
          <a:lstStyle/>
          <a:p>
            <a:pPr algn="ctr">
              <a:buClr>
                <a:srgbClr val="000000"/>
              </a:buClr>
              <a:buSzPts val="2200"/>
            </a:pPr>
            <a:r>
              <a:rPr lang="ru-RU" sz="2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 работе Комитета РСПП принимает участие более 3000 экспертов из всех отраслей промышленности</a:t>
            </a:r>
            <a:endParaRPr sz="1996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"/>
          <p:cNvSpPr/>
          <p:nvPr/>
        </p:nvSpPr>
        <p:spPr>
          <a:xfrm>
            <a:off x="23155" y="896340"/>
            <a:ext cx="9143977" cy="11320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82930" tIns="41454" rIns="82930" bIns="41454" anchor="ctr" anchorCtr="0">
            <a:noAutofit/>
          </a:bodyPr>
          <a:lstStyle/>
          <a:p>
            <a:pPr marL="159842">
              <a:buClr>
                <a:srgbClr val="000000"/>
              </a:buClr>
              <a:buSzPts val="1800"/>
            </a:pPr>
            <a:endParaRPr sz="16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674" y="1009544"/>
            <a:ext cx="2222010" cy="313575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"/>
          <p:cNvSpPr txBox="1"/>
          <p:nvPr/>
        </p:nvSpPr>
        <p:spPr>
          <a:xfrm>
            <a:off x="8757008" y="6386832"/>
            <a:ext cx="301788" cy="27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41454" rIns="82930" bIns="4145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633" dirty="0">
                <a:solidFill>
                  <a:srgbClr val="366092"/>
                </a:solidFill>
                <a:latin typeface="Calibri"/>
                <a:ea typeface="Arial"/>
                <a:cs typeface="Calibri"/>
                <a:sym typeface="Calibri"/>
              </a:rPr>
              <a:t>2</a:t>
            </a:r>
            <a:endParaRPr sz="12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176" y="219737"/>
            <a:ext cx="2486492" cy="575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99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116632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 создании РГ Белоусова А.Р. по  снятию барьеров  в строительстве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33812" y="64222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12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2211" y="4437112"/>
            <a:ext cx="884095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solidFill>
                  <a:srgbClr val="002060"/>
                </a:solidFill>
              </a:rPr>
              <a:t>В соответствии с </a:t>
            </a:r>
            <a:r>
              <a:rPr lang="ru-RU" sz="2100" b="1" dirty="0">
                <a:solidFill>
                  <a:srgbClr val="002060"/>
                </a:solidFill>
              </a:rPr>
              <a:t>протоколом совещания у Первого заместителя Председателя Правительства РФ </a:t>
            </a:r>
            <a:r>
              <a:rPr lang="ru-RU" sz="2100" b="1" dirty="0" err="1">
                <a:solidFill>
                  <a:srgbClr val="002060"/>
                </a:solidFill>
              </a:rPr>
              <a:t>А.Р.Белоусова</a:t>
            </a:r>
            <a:r>
              <a:rPr lang="ru-RU" sz="2100" b="1" dirty="0">
                <a:solidFill>
                  <a:srgbClr val="002060"/>
                </a:solidFill>
              </a:rPr>
              <a:t> от 03.02.21 г. № АБ-П49-25пр </a:t>
            </a:r>
            <a:r>
              <a:rPr lang="ru-RU" sz="2100" dirty="0">
                <a:solidFill>
                  <a:srgbClr val="002060"/>
                </a:solidFill>
              </a:rPr>
              <a:t>утвержден состав  </a:t>
            </a:r>
            <a:r>
              <a:rPr lang="ru-RU" sz="2100" b="1" dirty="0">
                <a:solidFill>
                  <a:srgbClr val="002060"/>
                </a:solidFill>
              </a:rPr>
              <a:t>РГ по системным технологическим изменениям в сфере промышленного строительства (под руководством Белоусова А.Р.) </a:t>
            </a:r>
            <a:r>
              <a:rPr lang="ru-RU" sz="2100" dirty="0">
                <a:solidFill>
                  <a:srgbClr val="002060"/>
                </a:solidFill>
              </a:rPr>
              <a:t>с участием представителей деловых общественных объединений, заинтересованных федеральных органов исполнительной власти и Центра стратегических разработок</a:t>
            </a:r>
            <a:r>
              <a:rPr lang="ru-RU" sz="2100" b="1" dirty="0">
                <a:solidFill>
                  <a:srgbClr val="002060"/>
                </a:solidFill>
              </a:rPr>
              <a:t>.</a:t>
            </a:r>
            <a:endParaRPr lang="ru-RU" sz="2100" dirty="0">
              <a:solidFill>
                <a:srgbClr val="002060"/>
              </a:solidFill>
            </a:endParaRPr>
          </a:p>
        </p:txBody>
      </p:sp>
      <p:pic>
        <p:nvPicPr>
          <p:cNvPr id="15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71168" y="182883"/>
            <a:ext cx="2486492" cy="57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391318-107E-4AB1-BCAC-C6C818B7E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29" y="1337142"/>
            <a:ext cx="4965341" cy="279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1249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9E59-B657-CA44-9F07-B2BA86EF74C7}" type="datetime1">
              <a:rPr lang="ru-RU" smtClean="0"/>
              <a:t>07.04.2021</a:t>
            </a:fld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55804-D118-2B4A-AD41-9C544F0DF4A9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Путь инвестора на пути реализации промышленного объекта (на опыте внедрения лицензионных технологий)</a:t>
            </a:r>
          </a:p>
        </p:txBody>
      </p:sp>
      <p:sp>
        <p:nvSpPr>
          <p:cNvPr id="10" name="Шеврон 9"/>
          <p:cNvSpPr/>
          <p:nvPr/>
        </p:nvSpPr>
        <p:spPr>
          <a:xfrm>
            <a:off x="322893" y="2011240"/>
            <a:ext cx="1378195" cy="5965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Разработка базового проекта (</a:t>
            </a:r>
            <a:r>
              <a:rPr lang="en-US" sz="900" dirty="0">
                <a:solidFill>
                  <a:srgbClr val="000000"/>
                </a:solidFill>
              </a:rPr>
              <a:t>FEED)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846" y="2607776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6 </a:t>
            </a:r>
            <a:r>
              <a:rPr lang="ru-RU" sz="1050" dirty="0" err="1"/>
              <a:t>мес</a:t>
            </a:r>
            <a:endParaRPr lang="ru-RU" sz="1050" dirty="0"/>
          </a:p>
        </p:txBody>
      </p:sp>
      <p:sp>
        <p:nvSpPr>
          <p:cNvPr id="12" name="Шеврон 11"/>
          <p:cNvSpPr/>
          <p:nvPr/>
        </p:nvSpPr>
        <p:spPr>
          <a:xfrm>
            <a:off x="1453692" y="2011240"/>
            <a:ext cx="1741102" cy="5965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rgbClr val="000000"/>
                </a:solidFill>
              </a:rPr>
              <a:t>Адаптация</a:t>
            </a:r>
            <a:r>
              <a:rPr lang="en-US" sz="750" dirty="0">
                <a:solidFill>
                  <a:srgbClr val="000000"/>
                </a:solidFill>
              </a:rPr>
              <a:t> FEED</a:t>
            </a:r>
            <a:r>
              <a:rPr lang="ru-RU" sz="750" dirty="0">
                <a:solidFill>
                  <a:srgbClr val="000000"/>
                </a:solidFill>
              </a:rPr>
              <a:t>, выполнение изысканий, получение ТУ, разработка проектной документации и ОВОС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8098" y="2610830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6 </a:t>
            </a:r>
            <a:r>
              <a:rPr lang="ru-RU" sz="1050" dirty="0" err="1"/>
              <a:t>мес</a:t>
            </a:r>
            <a:endParaRPr lang="ru-RU" sz="1050" dirty="0"/>
          </a:p>
        </p:txBody>
      </p:sp>
      <p:sp>
        <p:nvSpPr>
          <p:cNvPr id="14" name="Шеврон 13"/>
          <p:cNvSpPr/>
          <p:nvPr/>
        </p:nvSpPr>
        <p:spPr>
          <a:xfrm>
            <a:off x="2947396" y="2014295"/>
            <a:ext cx="1378195" cy="59653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rgbClr val="000000"/>
                </a:solidFill>
              </a:rPr>
              <a:t>Общественные слушания, в </a:t>
            </a:r>
            <a:r>
              <a:rPr lang="ru-RU" sz="750" dirty="0" err="1">
                <a:solidFill>
                  <a:srgbClr val="000000"/>
                </a:solidFill>
              </a:rPr>
              <a:t>т.ч</a:t>
            </a:r>
            <a:r>
              <a:rPr lang="ru-RU" sz="750" dirty="0">
                <a:solidFill>
                  <a:srgbClr val="000000"/>
                </a:solidFill>
              </a:rPr>
              <a:t>. доработка ПД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5503" y="2613885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2 </a:t>
            </a:r>
            <a:r>
              <a:rPr lang="ru-RU" sz="1050" dirty="0" err="1"/>
              <a:t>мес</a:t>
            </a:r>
            <a:endParaRPr lang="ru-RU" sz="1050" dirty="0"/>
          </a:p>
        </p:txBody>
      </p:sp>
      <p:sp>
        <p:nvSpPr>
          <p:cNvPr id="17" name="Шеврон 16"/>
          <p:cNvSpPr/>
          <p:nvPr/>
        </p:nvSpPr>
        <p:spPr>
          <a:xfrm>
            <a:off x="4054758" y="2014295"/>
            <a:ext cx="1438237" cy="59653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rgbClr val="000000"/>
                </a:solidFill>
              </a:rPr>
              <a:t>Государственная экологическая экспертиза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6457" y="2613885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3 </a:t>
            </a:r>
            <a:r>
              <a:rPr lang="ru-RU" sz="1050" dirty="0" err="1"/>
              <a:t>мес</a:t>
            </a:r>
            <a:endParaRPr lang="ru-RU" sz="1050" dirty="0"/>
          </a:p>
        </p:txBody>
      </p:sp>
      <p:sp>
        <p:nvSpPr>
          <p:cNvPr id="19" name="Шеврон 18"/>
          <p:cNvSpPr/>
          <p:nvPr/>
        </p:nvSpPr>
        <p:spPr>
          <a:xfrm>
            <a:off x="5271044" y="2017350"/>
            <a:ext cx="1493705" cy="596536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 err="1">
                <a:solidFill>
                  <a:srgbClr val="000000"/>
                </a:solidFill>
              </a:rPr>
              <a:t>Главгосэкспертиза</a:t>
            </a:r>
            <a:r>
              <a:rPr lang="ru-RU" sz="750" dirty="0">
                <a:solidFill>
                  <a:srgbClr val="000000"/>
                </a:solidFill>
              </a:rPr>
              <a:t> России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49960" y="2607776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3 </a:t>
            </a:r>
            <a:r>
              <a:rPr lang="ru-RU" sz="1050" dirty="0" err="1"/>
              <a:t>мес</a:t>
            </a:r>
            <a:endParaRPr lang="ru-RU" sz="1050" dirty="0"/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4896193" y="1767251"/>
            <a:ext cx="719118" cy="230798"/>
          </a:xfrm>
          <a:prstGeom prst="verticalScroll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/>
              <a:t>Положительное заключение</a:t>
            </a:r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6405190" y="1754059"/>
            <a:ext cx="719118" cy="230798"/>
          </a:xfrm>
          <a:prstGeom prst="verticalScroll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/>
              <a:t>Положительное заключение</a:t>
            </a:r>
          </a:p>
        </p:txBody>
      </p:sp>
      <p:sp>
        <p:nvSpPr>
          <p:cNvPr id="23" name="Шеврон 22"/>
          <p:cNvSpPr/>
          <p:nvPr/>
        </p:nvSpPr>
        <p:spPr>
          <a:xfrm>
            <a:off x="6524112" y="2017350"/>
            <a:ext cx="1371435" cy="5965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rgbClr val="000000"/>
                </a:solidFill>
              </a:rPr>
              <a:t>Подготовка и документов для получения разрешения на строительство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94816" y="2590562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1 </a:t>
            </a:r>
            <a:r>
              <a:rPr lang="ru-RU" sz="1050" dirty="0" err="1"/>
              <a:t>мес</a:t>
            </a:r>
            <a:endParaRPr lang="ru-RU" sz="1050" dirty="0"/>
          </a:p>
        </p:txBody>
      </p:sp>
      <p:sp>
        <p:nvSpPr>
          <p:cNvPr id="25" name="Вертикальный свиток 24"/>
          <p:cNvSpPr/>
          <p:nvPr/>
        </p:nvSpPr>
        <p:spPr>
          <a:xfrm>
            <a:off x="7797085" y="1767248"/>
            <a:ext cx="719118" cy="230798"/>
          </a:xfrm>
          <a:prstGeom prst="verticalScroll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rgbClr val="000000"/>
                </a:solidFill>
              </a:rPr>
              <a:t>Разрешение на строительство</a:t>
            </a:r>
          </a:p>
        </p:txBody>
      </p:sp>
      <p:sp>
        <p:nvSpPr>
          <p:cNvPr id="26" name="Шеврон 25"/>
          <p:cNvSpPr/>
          <p:nvPr/>
        </p:nvSpPr>
        <p:spPr>
          <a:xfrm>
            <a:off x="7663582" y="2023459"/>
            <a:ext cx="1371435" cy="596536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rgbClr val="000000"/>
                </a:solidFill>
              </a:rPr>
              <a:t>Завершение разработки рабочей документации с учетом ПД, заказных спецификаций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70935" y="2590562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4 </a:t>
            </a:r>
            <a:r>
              <a:rPr lang="ru-RU" sz="1050" dirty="0" err="1"/>
              <a:t>мес</a:t>
            </a:r>
            <a:endParaRPr lang="ru-RU" sz="1050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2643575" y="2514975"/>
            <a:ext cx="1219932" cy="2209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rgbClr val="000000"/>
                </a:solidFill>
              </a:rPr>
              <a:t>Начало разработки РД (12 </a:t>
            </a:r>
            <a:r>
              <a:rPr lang="ru-RU" sz="600" dirty="0" err="1">
                <a:solidFill>
                  <a:srgbClr val="000000"/>
                </a:solidFill>
              </a:rPr>
              <a:t>мес</a:t>
            </a:r>
            <a:r>
              <a:rPr lang="ru-RU" sz="600" dirty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32" name="Прямая соединительная линия 31"/>
          <p:cNvCxnSpPr>
            <a:stCxn id="19" idx="3"/>
          </p:cNvCxnSpPr>
          <p:nvPr/>
        </p:nvCxnSpPr>
        <p:spPr>
          <a:xfrm>
            <a:off x="6764749" y="2315618"/>
            <a:ext cx="0" cy="5291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943350" y="2841663"/>
            <a:ext cx="2821399" cy="305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943350" y="2466243"/>
            <a:ext cx="0" cy="37847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97791" y="2797220"/>
            <a:ext cx="311014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50" dirty="0">
                <a:solidFill>
                  <a:srgbClr val="FF0000"/>
                </a:solidFill>
              </a:rPr>
              <a:t>Возможно повторение процедур при существенной корректировке ПД</a:t>
            </a:r>
          </a:p>
        </p:txBody>
      </p:sp>
      <p:sp>
        <p:nvSpPr>
          <p:cNvPr id="40" name="Шеврон 39"/>
          <p:cNvSpPr/>
          <p:nvPr/>
        </p:nvSpPr>
        <p:spPr>
          <a:xfrm>
            <a:off x="270139" y="3013113"/>
            <a:ext cx="4055452" cy="5965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Изготовление, поставка, выполнение строительно-монтажных работ, шеф-надзор, авторский надзор, строительный контроль, завершение до механической готовности объекта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47798" y="3656039"/>
            <a:ext cx="569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24 </a:t>
            </a:r>
            <a:r>
              <a:rPr lang="ru-RU" sz="1050" dirty="0" err="1"/>
              <a:t>мес</a:t>
            </a:r>
            <a:endParaRPr lang="ru-RU" sz="1050" dirty="0"/>
          </a:p>
        </p:txBody>
      </p:sp>
      <p:sp>
        <p:nvSpPr>
          <p:cNvPr id="42" name="Шеврон 41"/>
          <p:cNvSpPr/>
          <p:nvPr/>
        </p:nvSpPr>
        <p:spPr>
          <a:xfrm>
            <a:off x="4121558" y="3019221"/>
            <a:ext cx="2643191" cy="5965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rgbClr val="000000"/>
                </a:solidFill>
              </a:rPr>
              <a:t>Подготовка документов для получения акта завершения объекта строительства (в том числе корректировка ПД в ходе отступлений и замечаниям надзора), пусконаладочные работы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27076" y="3653866"/>
            <a:ext cx="22461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3 </a:t>
            </a:r>
            <a:r>
              <a:rPr lang="ru-RU" sz="1050" dirty="0" err="1"/>
              <a:t>мес</a:t>
            </a:r>
            <a:r>
              <a:rPr lang="ru-RU" sz="1050" dirty="0"/>
              <a:t> (без учета корректировки ПД)</a:t>
            </a:r>
          </a:p>
        </p:txBody>
      </p:sp>
      <p:sp>
        <p:nvSpPr>
          <p:cNvPr id="47" name="Вертикальный свиток 46"/>
          <p:cNvSpPr/>
          <p:nvPr/>
        </p:nvSpPr>
        <p:spPr>
          <a:xfrm>
            <a:off x="6401842" y="3653090"/>
            <a:ext cx="719118" cy="230798"/>
          </a:xfrm>
          <a:prstGeom prst="verticalScroll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ЗОС</a:t>
            </a:r>
          </a:p>
        </p:txBody>
      </p:sp>
      <p:sp>
        <p:nvSpPr>
          <p:cNvPr id="48" name="Шеврон 47"/>
          <p:cNvSpPr/>
          <p:nvPr/>
        </p:nvSpPr>
        <p:spPr>
          <a:xfrm>
            <a:off x="6528279" y="3024879"/>
            <a:ext cx="1444146" cy="5965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rgbClr val="000000"/>
                </a:solidFill>
              </a:rPr>
              <a:t>Ввод объекта в промышленную эксплуатацию </a:t>
            </a:r>
          </a:p>
        </p:txBody>
      </p:sp>
      <p:cxnSp>
        <p:nvCxnSpPr>
          <p:cNvPr id="45" name="Прямая со стрелкой 44"/>
          <p:cNvCxnSpPr>
            <a:stCxn id="42" idx="3"/>
          </p:cNvCxnSpPr>
          <p:nvPr/>
        </p:nvCxnSpPr>
        <p:spPr>
          <a:xfrm flipV="1">
            <a:off x="6764749" y="2844719"/>
            <a:ext cx="0" cy="47277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Вертикальный свиток 49"/>
          <p:cNvSpPr/>
          <p:nvPr/>
        </p:nvSpPr>
        <p:spPr>
          <a:xfrm>
            <a:off x="7989740" y="3044373"/>
            <a:ext cx="640338" cy="608717"/>
          </a:xfrm>
          <a:prstGeom prst="verticalScroll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АКТ</a:t>
            </a:r>
          </a:p>
          <a:p>
            <a:pPr algn="ctr"/>
            <a:r>
              <a:rPr lang="ru-RU" sz="1050" dirty="0"/>
              <a:t>ввода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56768" y="3748546"/>
            <a:ext cx="12570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FF0000"/>
                </a:solidFill>
              </a:rPr>
              <a:t>ИТОГО 50 месяцев</a:t>
            </a:r>
          </a:p>
          <a:p>
            <a:r>
              <a:rPr lang="ru-RU" sz="1050" dirty="0">
                <a:solidFill>
                  <a:srgbClr val="FF0000"/>
                </a:solidFill>
              </a:rPr>
              <a:t>(оптимистичный) !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8913" y="1681529"/>
            <a:ext cx="8936104" cy="266407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TextBox 52"/>
          <p:cNvSpPr txBox="1"/>
          <p:nvPr/>
        </p:nvSpPr>
        <p:spPr>
          <a:xfrm>
            <a:off x="99160" y="1686162"/>
            <a:ext cx="394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РФ</a:t>
            </a:r>
          </a:p>
        </p:txBody>
      </p:sp>
      <p:sp>
        <p:nvSpPr>
          <p:cNvPr id="54" name="Шеврон 53"/>
          <p:cNvSpPr/>
          <p:nvPr/>
        </p:nvSpPr>
        <p:spPr>
          <a:xfrm>
            <a:off x="183212" y="4587998"/>
            <a:ext cx="1378195" cy="5965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Разработка базового проекта (</a:t>
            </a:r>
            <a:r>
              <a:rPr lang="en-US" sz="900" dirty="0">
                <a:solidFill>
                  <a:srgbClr val="000000"/>
                </a:solidFill>
              </a:rPr>
              <a:t>FEED)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0338" y="5196100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6 </a:t>
            </a:r>
            <a:r>
              <a:rPr lang="ru-RU" sz="1050" dirty="0" err="1"/>
              <a:t>мес</a:t>
            </a:r>
            <a:endParaRPr lang="ru-RU" sz="1050" dirty="0"/>
          </a:p>
        </p:txBody>
      </p:sp>
      <p:sp>
        <p:nvSpPr>
          <p:cNvPr id="56" name="Шеврон 55"/>
          <p:cNvSpPr/>
          <p:nvPr/>
        </p:nvSpPr>
        <p:spPr>
          <a:xfrm>
            <a:off x="1313544" y="4593781"/>
            <a:ext cx="1371435" cy="5965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rgbClr val="000000"/>
                </a:solidFill>
              </a:rPr>
              <a:t>Заказные спецификации, заказ оборудования,</a:t>
            </a:r>
          </a:p>
          <a:p>
            <a:pPr algn="ctr"/>
            <a:r>
              <a:rPr lang="ru-RU" sz="750" dirty="0">
                <a:solidFill>
                  <a:srgbClr val="000000"/>
                </a:solidFill>
              </a:rPr>
              <a:t>Экспертиза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45577" y="5208595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3 </a:t>
            </a:r>
            <a:r>
              <a:rPr lang="ru-RU" sz="1050" dirty="0" err="1"/>
              <a:t>мес</a:t>
            </a:r>
            <a:endParaRPr lang="ru-RU" sz="1050" dirty="0"/>
          </a:p>
        </p:txBody>
      </p:sp>
      <p:sp>
        <p:nvSpPr>
          <p:cNvPr id="58" name="Шеврон 57"/>
          <p:cNvSpPr/>
          <p:nvPr/>
        </p:nvSpPr>
        <p:spPr>
          <a:xfrm>
            <a:off x="2424555" y="4593781"/>
            <a:ext cx="4055452" cy="5965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</a:rPr>
              <a:t>Изготовление, поставка, выполнение строительно-монтажных работ, шеф-надзор и экспертный контроль строительства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21558" y="5184533"/>
            <a:ext cx="569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24 </a:t>
            </a:r>
            <a:r>
              <a:rPr lang="ru-RU" sz="1050" dirty="0" err="1"/>
              <a:t>мес</a:t>
            </a:r>
            <a:endParaRPr lang="ru-RU" sz="1050" dirty="0"/>
          </a:p>
        </p:txBody>
      </p:sp>
      <p:sp>
        <p:nvSpPr>
          <p:cNvPr id="60" name="Вертикальный свиток 59"/>
          <p:cNvSpPr/>
          <p:nvPr/>
        </p:nvSpPr>
        <p:spPr>
          <a:xfrm>
            <a:off x="2223717" y="4452726"/>
            <a:ext cx="719118" cy="230798"/>
          </a:xfrm>
          <a:prstGeom prst="verticalScroll">
            <a:avLst/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/>
              <a:t>Положительное заключение</a:t>
            </a:r>
          </a:p>
        </p:txBody>
      </p:sp>
      <p:sp>
        <p:nvSpPr>
          <p:cNvPr id="61" name="Вертикальный свиток 60"/>
          <p:cNvSpPr/>
          <p:nvPr/>
        </p:nvSpPr>
        <p:spPr>
          <a:xfrm>
            <a:off x="2247488" y="5062462"/>
            <a:ext cx="719118" cy="230798"/>
          </a:xfrm>
          <a:prstGeom prst="verticalScroll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rgbClr val="000000"/>
                </a:solidFill>
              </a:rPr>
              <a:t>Разрешение на строительство</a:t>
            </a:r>
          </a:p>
        </p:txBody>
      </p:sp>
      <p:sp>
        <p:nvSpPr>
          <p:cNvPr id="62" name="Шеврон 61"/>
          <p:cNvSpPr/>
          <p:nvPr/>
        </p:nvSpPr>
        <p:spPr>
          <a:xfrm>
            <a:off x="6250310" y="4593455"/>
            <a:ext cx="1546775" cy="5965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rgbClr val="000000"/>
                </a:solidFill>
              </a:rPr>
              <a:t>Пусконаладочные работы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49714" y="5196100"/>
            <a:ext cx="5004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3 </a:t>
            </a:r>
            <a:r>
              <a:rPr lang="ru-RU" sz="1050" dirty="0" err="1"/>
              <a:t>мес</a:t>
            </a:r>
            <a:endParaRPr lang="ru-RU" sz="1050" dirty="0"/>
          </a:p>
        </p:txBody>
      </p:sp>
      <p:sp>
        <p:nvSpPr>
          <p:cNvPr id="64" name="Шеврон 63"/>
          <p:cNvSpPr/>
          <p:nvPr/>
        </p:nvSpPr>
        <p:spPr>
          <a:xfrm>
            <a:off x="7575006" y="4599564"/>
            <a:ext cx="1444146" cy="59653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dirty="0">
                <a:solidFill>
                  <a:srgbClr val="000000"/>
                </a:solidFill>
              </a:rPr>
              <a:t>Ввод объекта в промышленную эксплуатацию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550692" y="5196099"/>
            <a:ext cx="13308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00B050"/>
                </a:solidFill>
              </a:rPr>
              <a:t>ИТОГО 36 месяцев !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05362" y="4416193"/>
            <a:ext cx="8929655" cy="1151930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7" name="TextBox 66"/>
          <p:cNvSpPr txBox="1"/>
          <p:nvPr/>
        </p:nvSpPr>
        <p:spPr>
          <a:xfrm>
            <a:off x="150018" y="5248302"/>
            <a:ext cx="3586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/>
              <a:t>ЕС</a:t>
            </a:r>
          </a:p>
        </p:txBody>
      </p:sp>
      <p:sp>
        <p:nvSpPr>
          <p:cNvPr id="68" name="Стрелка вправо 67"/>
          <p:cNvSpPr/>
          <p:nvPr/>
        </p:nvSpPr>
        <p:spPr>
          <a:xfrm>
            <a:off x="1453691" y="5356339"/>
            <a:ext cx="4973699" cy="21178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>
                <a:solidFill>
                  <a:srgbClr val="000000"/>
                </a:solidFill>
              </a:rPr>
              <a:t>Надзорное сопровождение реализации объекта, страхование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062104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1" y="3143250"/>
            <a:ext cx="3200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gray">
          <a:xfrm>
            <a:off x="3730227" y="3752166"/>
            <a:ext cx="422912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4000" b="1" kern="0" dirty="0">
                <a:ln w="50800"/>
                <a:solidFill>
                  <a:schemeClr val="accent1">
                    <a:lumMod val="75000"/>
                    <a:alpha val="42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(495) 663-04-50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629025" y="4472184"/>
            <a:ext cx="4586313" cy="56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RGTR@RSPP.RU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664769" y="5062185"/>
            <a:ext cx="45148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www.RGTR.RU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СХЕМА ВЗАИМОДЕЙСТВИЯ</a:t>
            </a:r>
            <a:endParaRPr lang="ru-RU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2875"/>
            <a:ext cx="892968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9688" y="3214688"/>
            <a:ext cx="214312" cy="3643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9688" y="1071563"/>
            <a:ext cx="214312" cy="2071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043608" y="2276798"/>
            <a:ext cx="7652501" cy="792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ts val="4800"/>
              </a:spcBef>
              <a:defRPr/>
            </a:pPr>
            <a:r>
              <a:rPr lang="ru-RU" sz="6000" cap="all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634276" y="1484784"/>
            <a:ext cx="82582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spcFirstLastPara="1" anchor="ctr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6000" b="1" kern="0" cap="all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СПАСИБО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5589240"/>
            <a:ext cx="5869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Наша страница в </a:t>
            </a:r>
            <a:r>
              <a:rPr lang="en-US" sz="2000" dirty="0"/>
              <a:t>Facebook</a:t>
            </a:r>
            <a:r>
              <a:rPr lang="ru-RU" sz="2000" dirty="0"/>
              <a:t>: </a:t>
            </a:r>
            <a:r>
              <a:rPr lang="ru-RU" sz="2000" u="sng" dirty="0">
                <a:hlinkClick r:id="rId4"/>
              </a:rPr>
              <a:t>https://www.facebook.com/www.RGTR.ru</a:t>
            </a:r>
            <a:r>
              <a:rPr lang="ru-RU" u="sng" dirty="0">
                <a:hlinkClick r:id="rId4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20186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712441" y="5712418"/>
            <a:ext cx="2526950" cy="1028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08104" y="5716728"/>
            <a:ext cx="2499858" cy="10246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08827" y="4263198"/>
            <a:ext cx="2227669" cy="13179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496" y="4263198"/>
            <a:ext cx="2366056" cy="118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91421" y="4353396"/>
            <a:ext cx="2060699" cy="12140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3111972" y="2005906"/>
            <a:ext cx="2919696" cy="183844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98" name="CustomShape 1"/>
          <p:cNvSpPr/>
          <p:nvPr/>
        </p:nvSpPr>
        <p:spPr>
          <a:xfrm>
            <a:off x="0" y="836640"/>
            <a:ext cx="9143640" cy="15048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1" name="CustomShape 3"/>
          <p:cNvSpPr/>
          <p:nvPr/>
        </p:nvSpPr>
        <p:spPr>
          <a:xfrm>
            <a:off x="35496" y="237421"/>
            <a:ext cx="6142742" cy="383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900" b="1" spc="-1" dirty="0" smtClean="0">
                <a:solidFill>
                  <a:srgbClr val="953735"/>
                </a:solidFill>
              </a:rPr>
              <a:t>Стратегия </a:t>
            </a:r>
            <a:r>
              <a:rPr lang="ru-RU" sz="1900" b="1" spc="-1" dirty="0">
                <a:solidFill>
                  <a:srgbClr val="953735"/>
                </a:solidFill>
              </a:rPr>
              <a:t>социально-экономического развития России</a:t>
            </a:r>
          </a:p>
        </p:txBody>
      </p:sp>
      <p:sp>
        <p:nvSpPr>
          <p:cNvPr id="9" name="CustomShape 4"/>
          <p:cNvSpPr/>
          <p:nvPr/>
        </p:nvSpPr>
        <p:spPr>
          <a:xfrm>
            <a:off x="899592" y="1052736"/>
            <a:ext cx="7279083" cy="1106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pc="-1" dirty="0" smtClean="0">
                <a:solidFill>
                  <a:srgbClr val="17375E"/>
                </a:solidFill>
              </a:rPr>
              <a:t>Указ Президента </a:t>
            </a:r>
            <a:r>
              <a:rPr lang="ru-RU" sz="2200" b="1" spc="-1" dirty="0">
                <a:solidFill>
                  <a:srgbClr val="17375E"/>
                </a:solidFill>
              </a:rPr>
              <a:t>РФ от 21 июля 2020 г. № 474 </a:t>
            </a:r>
            <a:r>
              <a:rPr lang="ru-RU" sz="2200" b="1" spc="-1" dirty="0" smtClean="0">
                <a:solidFill>
                  <a:srgbClr val="17375E"/>
                </a:solidFill>
              </a:rPr>
              <a:t/>
            </a:r>
            <a:br>
              <a:rPr lang="ru-RU" sz="2200" b="1" spc="-1" dirty="0" smtClean="0">
                <a:solidFill>
                  <a:srgbClr val="17375E"/>
                </a:solidFill>
              </a:rPr>
            </a:br>
            <a:r>
              <a:rPr lang="ru-RU" sz="2200" b="1" spc="-1" dirty="0" smtClean="0">
                <a:solidFill>
                  <a:srgbClr val="17375E"/>
                </a:solidFill>
              </a:rPr>
              <a:t>«</a:t>
            </a:r>
            <a:r>
              <a:rPr lang="ru-RU" sz="2200" b="1" spc="-1" dirty="0">
                <a:solidFill>
                  <a:srgbClr val="17375E"/>
                </a:solidFill>
              </a:rPr>
              <a:t>О национальных целях развития Российской Федерации на период до 2030 года»</a:t>
            </a:r>
            <a:endParaRPr lang="ru-RU" sz="2200" b="1" strike="noStrike" spc="-1" dirty="0">
              <a:latin typeface="Arial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1719111" y="3454386"/>
            <a:ext cx="5900254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17375E"/>
                </a:solidFill>
                <a:latin typeface="Calibri"/>
              </a:rPr>
              <a:t>Сформированы рабочие группы</a:t>
            </a:r>
            <a:endParaRPr lang="ru-RU" sz="2000" b="1" strike="noStrike" spc="-1" dirty="0">
              <a:latin typeface="Arial"/>
            </a:endParaRPr>
          </a:p>
        </p:txBody>
      </p:sp>
      <p:sp>
        <p:nvSpPr>
          <p:cNvPr id="13" name="CustomShape 4"/>
          <p:cNvSpPr/>
          <p:nvPr/>
        </p:nvSpPr>
        <p:spPr>
          <a:xfrm>
            <a:off x="1258133" y="2492896"/>
            <a:ext cx="7488832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pc="-1" dirty="0">
                <a:solidFill>
                  <a:srgbClr val="17375E"/>
                </a:solidFill>
              </a:rPr>
              <a:t> </a:t>
            </a:r>
            <a:r>
              <a:rPr lang="ru-RU" sz="2400" b="1" i="1" spc="-1" dirty="0" smtClean="0">
                <a:solidFill>
                  <a:srgbClr val="17375E"/>
                </a:solidFill>
              </a:rPr>
              <a:t>разработка </a:t>
            </a:r>
            <a:r>
              <a:rPr lang="ru-RU" sz="2400" b="1" i="1" spc="-1" dirty="0">
                <a:solidFill>
                  <a:srgbClr val="17375E"/>
                </a:solidFill>
              </a:rPr>
              <a:t>новой </a:t>
            </a:r>
            <a:r>
              <a:rPr lang="ru-RU" sz="2400" b="1" spc="-1" dirty="0" smtClean="0">
                <a:solidFill>
                  <a:srgbClr val="17375E"/>
                </a:solidFill>
              </a:rPr>
              <a:t>Стратегии </a:t>
            </a:r>
            <a:r>
              <a:rPr lang="ru-RU" sz="2400" b="1" spc="-1" dirty="0">
                <a:solidFill>
                  <a:srgbClr val="17375E"/>
                </a:solidFill>
              </a:rPr>
              <a:t>социально-экономического развития России</a:t>
            </a:r>
            <a:endParaRPr lang="ru-RU" sz="2400" b="1" strike="noStrike" spc="-1" dirty="0">
              <a:latin typeface="Arial"/>
            </a:endParaRPr>
          </a:p>
        </p:txBody>
      </p:sp>
      <p:pic>
        <p:nvPicPr>
          <p:cNvPr id="11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2462" y="190092"/>
            <a:ext cx="2486492" cy="57538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0" y="4263198"/>
            <a:ext cx="2448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>
                <a:solidFill>
                  <a:srgbClr val="17375E"/>
                </a:solidFill>
                <a:latin typeface="Calibri"/>
              </a:rPr>
              <a:t>Новая высокотехнологичная </a:t>
            </a:r>
            <a:r>
              <a:rPr lang="ru-RU" b="1" spc="-1" dirty="0" smtClean="0">
                <a:solidFill>
                  <a:srgbClr val="17375E"/>
                </a:solidFill>
                <a:latin typeface="Calibri"/>
              </a:rPr>
              <a:t>экономика</a:t>
            </a:r>
          </a:p>
          <a:p>
            <a:pPr algn="ctr"/>
            <a:r>
              <a:rPr lang="ru-RU" i="1" spc="-1" dirty="0" smtClean="0">
                <a:solidFill>
                  <a:srgbClr val="17375E"/>
                </a:solidFill>
                <a:latin typeface="Calibri"/>
              </a:rPr>
              <a:t>(А.Р. Белоусов)</a:t>
            </a:r>
            <a:endParaRPr lang="ru-RU" i="1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19111" y="5740526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 smtClean="0">
                <a:solidFill>
                  <a:srgbClr val="17375E"/>
                </a:solidFill>
              </a:rPr>
              <a:t>Агрессивное </a:t>
            </a:r>
            <a:r>
              <a:rPr lang="ru-RU" b="1" spc="-1" dirty="0">
                <a:solidFill>
                  <a:srgbClr val="17375E"/>
                </a:solidFill>
              </a:rPr>
              <a:t>развитие </a:t>
            </a:r>
            <a:r>
              <a:rPr lang="ru-RU" b="1" spc="-1" dirty="0" smtClean="0">
                <a:solidFill>
                  <a:srgbClr val="17375E"/>
                </a:solidFill>
              </a:rPr>
              <a:t>инфраструктуры</a:t>
            </a:r>
          </a:p>
          <a:p>
            <a:pPr algn="ctr"/>
            <a:r>
              <a:rPr lang="ru-RU" i="1" spc="-1" dirty="0" smtClean="0">
                <a:solidFill>
                  <a:srgbClr val="17375E"/>
                </a:solidFill>
                <a:latin typeface="Calibri"/>
              </a:rPr>
              <a:t>(М.Ш. </a:t>
            </a:r>
            <a:r>
              <a:rPr lang="ru-RU" i="1" spc="-1" dirty="0" err="1" smtClean="0">
                <a:solidFill>
                  <a:srgbClr val="17375E"/>
                </a:solidFill>
                <a:latin typeface="Calibri"/>
              </a:rPr>
              <a:t>Хуснуллин</a:t>
            </a:r>
            <a:r>
              <a:rPr lang="ru-RU" i="1" spc="-1" dirty="0" smtClean="0">
                <a:solidFill>
                  <a:srgbClr val="17375E"/>
                </a:solidFill>
                <a:latin typeface="Calibri"/>
              </a:rPr>
              <a:t>)</a:t>
            </a:r>
            <a:endParaRPr lang="ru-RU" i="1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91421" y="4367127"/>
            <a:ext cx="2150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 smtClean="0">
                <a:solidFill>
                  <a:srgbClr val="17375E"/>
                </a:solidFill>
              </a:rPr>
              <a:t>Новый </a:t>
            </a:r>
            <a:r>
              <a:rPr lang="ru-RU" b="1" spc="-1" dirty="0">
                <a:solidFill>
                  <a:srgbClr val="17375E"/>
                </a:solidFill>
              </a:rPr>
              <a:t>общественный </a:t>
            </a:r>
            <a:r>
              <a:rPr lang="ru-RU" b="1" spc="-1" dirty="0" smtClean="0">
                <a:solidFill>
                  <a:srgbClr val="17375E"/>
                </a:solidFill>
              </a:rPr>
              <a:t>договор</a:t>
            </a:r>
          </a:p>
          <a:p>
            <a:pPr algn="ctr"/>
            <a:r>
              <a:rPr lang="ru-RU" i="1" spc="-1" dirty="0" smtClean="0">
                <a:solidFill>
                  <a:srgbClr val="17375E"/>
                </a:solidFill>
                <a:latin typeface="Calibri"/>
              </a:rPr>
              <a:t>(Т.А. Голикова)</a:t>
            </a:r>
            <a:endParaRPr lang="ru-RU" i="1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5716728"/>
            <a:ext cx="2344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 err="1" smtClean="0">
                <a:solidFill>
                  <a:srgbClr val="17375E"/>
                </a:solidFill>
              </a:rPr>
              <a:t>Клиентоцентричное</a:t>
            </a:r>
            <a:r>
              <a:rPr lang="ru-RU" b="1" spc="-1" dirty="0" smtClean="0">
                <a:solidFill>
                  <a:srgbClr val="17375E"/>
                </a:solidFill>
              </a:rPr>
              <a:t> государство</a:t>
            </a:r>
          </a:p>
          <a:p>
            <a:pPr algn="ctr"/>
            <a:r>
              <a:rPr lang="ru-RU" i="1" spc="-1" dirty="0" smtClean="0">
                <a:solidFill>
                  <a:srgbClr val="17375E"/>
                </a:solidFill>
                <a:latin typeface="Calibri"/>
              </a:rPr>
              <a:t>(Д.Ю. Григоренко)</a:t>
            </a:r>
            <a:endParaRPr lang="ru-RU" i="1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32641" y="4353396"/>
            <a:ext cx="2150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" dirty="0" smtClean="0">
                <a:solidFill>
                  <a:srgbClr val="17375E"/>
                </a:solidFill>
              </a:rPr>
              <a:t>Национальная </a:t>
            </a:r>
            <a:r>
              <a:rPr lang="ru-RU" b="1" spc="-1" dirty="0">
                <a:solidFill>
                  <a:srgbClr val="17375E"/>
                </a:solidFill>
              </a:rPr>
              <a:t>инновационная </a:t>
            </a:r>
            <a:r>
              <a:rPr lang="ru-RU" b="1" spc="-1" dirty="0" smtClean="0">
                <a:solidFill>
                  <a:srgbClr val="17375E"/>
                </a:solidFill>
              </a:rPr>
              <a:t>система</a:t>
            </a:r>
          </a:p>
          <a:p>
            <a:pPr algn="ctr"/>
            <a:r>
              <a:rPr lang="ru-RU" i="1" spc="-1" dirty="0" smtClean="0">
                <a:solidFill>
                  <a:srgbClr val="17375E"/>
                </a:solidFill>
              </a:rPr>
              <a:t>(</a:t>
            </a:r>
            <a:r>
              <a:rPr lang="ru-RU" i="1" spc="-1" dirty="0" err="1" smtClean="0">
                <a:solidFill>
                  <a:srgbClr val="17375E"/>
                </a:solidFill>
              </a:rPr>
              <a:t>Д.Н.Чернышенко</a:t>
            </a:r>
            <a:r>
              <a:rPr lang="ru-RU" i="1" spc="-1" dirty="0">
                <a:solidFill>
                  <a:srgbClr val="17375E"/>
                </a:solidFill>
              </a:rPr>
              <a:t>)</a:t>
            </a:r>
            <a:endParaRPr lang="ru-RU" i="1" spc="-1" dirty="0">
              <a:solidFill>
                <a:srgbClr val="17375E"/>
              </a:solidFill>
              <a:latin typeface="Calibri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8524" y="3933056"/>
            <a:ext cx="6789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23" idx="0"/>
          </p:cNvCxnSpPr>
          <p:nvPr/>
        </p:nvCxnSpPr>
        <p:spPr>
          <a:xfrm>
            <a:off x="2975916" y="3933056"/>
            <a:ext cx="0" cy="1779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4" idx="0"/>
          </p:cNvCxnSpPr>
          <p:nvPr/>
        </p:nvCxnSpPr>
        <p:spPr>
          <a:xfrm>
            <a:off x="1218524" y="3933056"/>
            <a:ext cx="5735" cy="330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007962" y="3933056"/>
            <a:ext cx="5735" cy="330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5" idx="0"/>
          </p:cNvCxnSpPr>
          <p:nvPr/>
        </p:nvCxnSpPr>
        <p:spPr>
          <a:xfrm>
            <a:off x="4613243" y="3933056"/>
            <a:ext cx="8528" cy="420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355269" y="3933056"/>
            <a:ext cx="0" cy="1779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957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1395955" y="6204523"/>
            <a:ext cx="6424098" cy="3855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61402" y="4078181"/>
            <a:ext cx="6424098" cy="3855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88262" y="3107869"/>
            <a:ext cx="6424098" cy="3855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88262" y="1532238"/>
            <a:ext cx="6424098" cy="3855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CustomShape 1"/>
          <p:cNvSpPr/>
          <p:nvPr/>
        </p:nvSpPr>
        <p:spPr>
          <a:xfrm>
            <a:off x="0" y="836640"/>
            <a:ext cx="9143640" cy="15048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1" name="CustomShape 3"/>
          <p:cNvSpPr/>
          <p:nvPr/>
        </p:nvSpPr>
        <p:spPr>
          <a:xfrm>
            <a:off x="35496" y="237421"/>
            <a:ext cx="6142742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pc="-1" dirty="0" smtClean="0">
                <a:solidFill>
                  <a:srgbClr val="953735"/>
                </a:solidFill>
              </a:rPr>
              <a:t>Новый облик промышленности</a:t>
            </a:r>
            <a:endParaRPr lang="ru-RU" sz="2800" b="1" spc="-1" dirty="0">
              <a:solidFill>
                <a:srgbClr val="953735"/>
              </a:solidFill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1149305" y="987120"/>
            <a:ext cx="616324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17375E"/>
                </a:solidFill>
              </a:rPr>
              <a:t>Фундамент промышленной трансформации</a:t>
            </a:r>
            <a:endParaRPr lang="ru-RU" sz="2000" b="1" strike="noStrike" spc="-1" dirty="0">
              <a:latin typeface="Arial"/>
            </a:endParaRPr>
          </a:p>
        </p:txBody>
      </p:sp>
      <p:pic>
        <p:nvPicPr>
          <p:cNvPr id="11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2462" y="190092"/>
            <a:ext cx="2486492" cy="57538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Прямоугольник 42"/>
          <p:cNvSpPr/>
          <p:nvPr/>
        </p:nvSpPr>
        <p:spPr>
          <a:xfrm>
            <a:off x="107504" y="2204864"/>
            <a:ext cx="3384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" dirty="0" smtClean="0">
                <a:solidFill>
                  <a:srgbClr val="17375E"/>
                </a:solidFill>
                <a:latin typeface="Calibri"/>
              </a:rPr>
              <a:t>1. Новый стандарт промышленного предприятия и требований к нему</a:t>
            </a:r>
            <a:endParaRPr lang="ru-RU" sz="1600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1517675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" dirty="0" smtClean="0">
                <a:solidFill>
                  <a:srgbClr val="17375E"/>
                </a:solidFill>
                <a:latin typeface="Calibri"/>
              </a:rPr>
              <a:t>1. План реализации инициативы  (2021 – 2024 </a:t>
            </a:r>
            <a:r>
              <a:rPr lang="ru-RU" sz="2000" b="1" spc="-1" dirty="0" err="1" smtClean="0">
                <a:solidFill>
                  <a:srgbClr val="17375E"/>
                </a:solidFill>
                <a:latin typeface="Calibri"/>
              </a:rPr>
              <a:t>гг</a:t>
            </a:r>
            <a:r>
              <a:rPr lang="ru-RU" sz="2000" b="1" spc="-1" dirty="0" smtClean="0">
                <a:solidFill>
                  <a:srgbClr val="17375E"/>
                </a:solidFill>
                <a:latin typeface="Calibri"/>
              </a:rPr>
              <a:t>)</a:t>
            </a:r>
            <a:endParaRPr lang="ru-RU" sz="2000" i="1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50190" y="4077072"/>
            <a:ext cx="6878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" dirty="0">
                <a:solidFill>
                  <a:srgbClr val="17375E"/>
                </a:solidFill>
                <a:latin typeface="Calibri"/>
              </a:rPr>
              <a:t>3</a:t>
            </a:r>
            <a:r>
              <a:rPr lang="ru-RU" sz="2000" b="1" spc="-1" dirty="0" smtClean="0">
                <a:solidFill>
                  <a:srgbClr val="17375E"/>
                </a:solidFill>
                <a:latin typeface="Calibri"/>
              </a:rPr>
              <a:t>. Организационная модель (проектная команда)</a:t>
            </a:r>
            <a:endParaRPr lang="ru-RU" sz="2000" i="1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68907" y="6197242"/>
            <a:ext cx="6878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" dirty="0" smtClean="0">
                <a:solidFill>
                  <a:srgbClr val="17375E"/>
                </a:solidFill>
                <a:latin typeface="Calibri"/>
              </a:rPr>
              <a:t>4. Пересечения и </a:t>
            </a:r>
            <a:r>
              <a:rPr lang="ru-RU" sz="2000" b="1" spc="-1" dirty="0" err="1" smtClean="0">
                <a:solidFill>
                  <a:srgbClr val="17375E"/>
                </a:solidFill>
                <a:latin typeface="Calibri"/>
              </a:rPr>
              <a:t>взаимоувязка</a:t>
            </a:r>
            <a:r>
              <a:rPr lang="ru-RU" sz="2000" b="1" spc="-1" dirty="0" smtClean="0">
                <a:solidFill>
                  <a:srgbClr val="17375E"/>
                </a:solidFill>
                <a:latin typeface="Calibri"/>
              </a:rPr>
              <a:t> инициатив</a:t>
            </a:r>
            <a:endParaRPr lang="ru-RU" sz="2000" i="1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9305" y="3107869"/>
            <a:ext cx="6878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" dirty="0" smtClean="0">
                <a:solidFill>
                  <a:srgbClr val="17375E"/>
                </a:solidFill>
                <a:latin typeface="Calibri"/>
              </a:rPr>
              <a:t>2. Финансовое обеспечение (2021 – 2030 г.). </a:t>
            </a:r>
            <a:endParaRPr lang="ru-RU" sz="2000" i="1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87294" y="1916832"/>
            <a:ext cx="2413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" dirty="0" smtClean="0">
                <a:solidFill>
                  <a:srgbClr val="17375E"/>
                </a:solidFill>
                <a:latin typeface="Calibri"/>
              </a:rPr>
              <a:t>задачи </a:t>
            </a:r>
            <a:endParaRPr lang="ru-RU" sz="2000" i="1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26454" y="2276872"/>
            <a:ext cx="2413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" dirty="0">
                <a:solidFill>
                  <a:srgbClr val="17375E"/>
                </a:solidFill>
                <a:latin typeface="Calibri"/>
              </a:rPr>
              <a:t>2</a:t>
            </a:r>
            <a:r>
              <a:rPr lang="ru-RU" sz="1600" spc="-1" dirty="0" smtClean="0">
                <a:solidFill>
                  <a:srgbClr val="17375E"/>
                </a:solidFill>
                <a:latin typeface="Calibri"/>
              </a:rPr>
              <a:t>. Развитие производства новых материалов</a:t>
            </a:r>
            <a:endParaRPr lang="ru-RU" sz="1600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09702" y="2132856"/>
            <a:ext cx="2682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" dirty="0" smtClean="0">
                <a:solidFill>
                  <a:srgbClr val="17375E"/>
                </a:solidFill>
                <a:latin typeface="Calibri"/>
              </a:rPr>
              <a:t>3. Развитие производства средств </a:t>
            </a:r>
            <a:r>
              <a:rPr lang="ru-RU" sz="1600" spc="-1" dirty="0" err="1" smtClean="0">
                <a:solidFill>
                  <a:srgbClr val="17375E"/>
                </a:solidFill>
                <a:latin typeface="Calibri"/>
              </a:rPr>
              <a:t>цифровизации</a:t>
            </a:r>
            <a:r>
              <a:rPr lang="ru-RU" sz="1600" spc="-1" dirty="0" smtClean="0">
                <a:solidFill>
                  <a:srgbClr val="17375E"/>
                </a:solidFill>
                <a:latin typeface="Calibri"/>
              </a:rPr>
              <a:t> промышленности</a:t>
            </a:r>
            <a:endParaRPr lang="ru-RU" sz="1600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9904" y="3573016"/>
            <a:ext cx="3831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" dirty="0" smtClean="0">
                <a:solidFill>
                  <a:srgbClr val="17375E"/>
                </a:solidFill>
                <a:latin typeface="Calibri"/>
              </a:rPr>
              <a:t>Федеральный бюджет – 910,39 млрд руб.</a:t>
            </a:r>
            <a:endParaRPr lang="ru-RU" sz="1600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04427" y="3573016"/>
            <a:ext cx="4304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1" dirty="0" smtClean="0">
                <a:solidFill>
                  <a:srgbClr val="17375E"/>
                </a:solidFill>
                <a:latin typeface="Calibri"/>
              </a:rPr>
              <a:t>Внебюджетные источники – 478,56 млрд руб.</a:t>
            </a:r>
            <a:endParaRPr lang="ru-RU" sz="1600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87294" y="4456357"/>
            <a:ext cx="3472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" dirty="0">
                <a:solidFill>
                  <a:srgbClr val="17375E"/>
                </a:solidFill>
                <a:latin typeface="Calibri"/>
              </a:rPr>
              <a:t>к</a:t>
            </a:r>
            <a:r>
              <a:rPr lang="ru-RU" sz="2000" b="1" spc="-1" dirty="0" smtClean="0">
                <a:solidFill>
                  <a:srgbClr val="17375E"/>
                </a:solidFill>
                <a:latin typeface="Calibri"/>
              </a:rPr>
              <a:t>оординационные органы </a:t>
            </a:r>
            <a:endParaRPr lang="ru-RU" sz="2000" i="1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0296" y="4856467"/>
            <a:ext cx="3016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1" dirty="0" smtClean="0">
                <a:solidFill>
                  <a:srgbClr val="17375E"/>
                </a:solidFill>
                <a:latin typeface="Calibri"/>
              </a:rPr>
              <a:t>Межведомственный совет по переходу на принципы НДТ и внедрению современных технологий</a:t>
            </a:r>
            <a:endParaRPr lang="ru-RU" sz="1600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06867" y="4941168"/>
            <a:ext cx="3071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1" dirty="0" smtClean="0">
                <a:solidFill>
                  <a:srgbClr val="17375E"/>
                </a:solidFill>
                <a:latin typeface="Calibri"/>
              </a:rPr>
              <a:t>Межведомственная рабочая группа  по развитию производства новых материалов</a:t>
            </a:r>
            <a:endParaRPr lang="ru-RU" sz="1600" spc="-1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169830" y="4869160"/>
            <a:ext cx="29741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-1" dirty="0" smtClean="0">
                <a:solidFill>
                  <a:srgbClr val="17375E"/>
                </a:solidFill>
                <a:latin typeface="Calibri"/>
              </a:rPr>
              <a:t>Межведомственная рабочая группа  по расширению производства средств производства и промышленных технологий</a:t>
            </a:r>
            <a:endParaRPr lang="ru-RU" sz="1600" spc="-1" dirty="0">
              <a:solidFill>
                <a:srgbClr val="17375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347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7099" y="902190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51641" y="6372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F81BD">
                    <a:lumMod val="75000"/>
                  </a:srgbClr>
                </a:solidFill>
              </a:rPr>
              <a:t>7</a:t>
            </a:r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496" y="220578"/>
            <a:ext cx="684076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</a:rPr>
              <a:t>РАЗВИТИЕ НАЦИОНАЛЬНОЙ СИСТЕМЫ СТАНДАРТИЗАЦИИ</a:t>
            </a:r>
            <a:endParaRPr lang="ru-RU" sz="1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gks.dev.dotorg.ru/content/data/2/%D0%90%D0%BF%D0%BF%D0%B0%D1%80%D0%B0%D1%82-%D0%9F%D1%80%D0%B0%D0%B2%D0%B8%D1%82%D0%B5%D0%BB%D1%8C%D1%81%D1%82%D0%B2%D0%B0-%D0%A0%D0%BE%D1%81%D1%81%D0%B8%D0%B9%D1%81%D0%BA%D0%BE%D0%B9-%D0%A4%D0%B5%D0%B4%D0%B5%D1%80%D0%B0%D1%86%D0%B8%D0%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2267744" cy="12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763688" y="1196752"/>
            <a:ext cx="722003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rgbClr val="002060"/>
                </a:solidFill>
              </a:rPr>
              <a:t>В соответствии с поручением Заместителя Председателя Правительства РФ  </a:t>
            </a:r>
            <a:r>
              <a:rPr lang="ru-RU" dirty="0">
                <a:solidFill>
                  <a:srgbClr val="002060"/>
                </a:solidFill>
              </a:rPr>
              <a:t>Д.Н. Козака </a:t>
            </a:r>
            <a:r>
              <a:rPr lang="ru-RU" dirty="0" smtClean="0">
                <a:solidFill>
                  <a:srgbClr val="002060"/>
                </a:solidFill>
              </a:rPr>
              <a:t>Комитет </a:t>
            </a:r>
            <a:r>
              <a:rPr lang="ru-RU" dirty="0">
                <a:solidFill>
                  <a:srgbClr val="002060"/>
                </a:solidFill>
              </a:rPr>
              <a:t>РСПП </a:t>
            </a:r>
            <a:r>
              <a:rPr lang="ru-RU" dirty="0" smtClean="0">
                <a:solidFill>
                  <a:srgbClr val="002060"/>
                </a:solidFill>
              </a:rPr>
              <a:t>совместно с </a:t>
            </a:r>
            <a:r>
              <a:rPr lang="ru-RU" dirty="0" err="1" smtClean="0">
                <a:solidFill>
                  <a:srgbClr val="002060"/>
                </a:solidFill>
              </a:rPr>
              <a:t>Минпромторгом</a:t>
            </a:r>
            <a:r>
              <a:rPr lang="ru-RU" dirty="0" smtClean="0">
                <a:solidFill>
                  <a:srgbClr val="002060"/>
                </a:solidFill>
              </a:rPr>
              <a:t> и </a:t>
            </a:r>
            <a:r>
              <a:rPr lang="ru-RU" dirty="0" err="1" smtClean="0">
                <a:solidFill>
                  <a:srgbClr val="002060"/>
                </a:solidFill>
              </a:rPr>
              <a:t>Росстандартом</a:t>
            </a:r>
            <a:r>
              <a:rPr lang="ru-RU" dirty="0" smtClean="0">
                <a:solidFill>
                  <a:srgbClr val="002060"/>
                </a:solidFill>
              </a:rPr>
              <a:t> в 2019 г. участвовал в подготовке Плана </a:t>
            </a:r>
            <a:r>
              <a:rPr lang="ru-RU" dirty="0">
                <a:solidFill>
                  <a:srgbClr val="002060"/>
                </a:solidFill>
              </a:rPr>
              <a:t>мероприятий </a:t>
            </a:r>
            <a:r>
              <a:rPr lang="ru-RU" dirty="0" smtClean="0">
                <a:solidFill>
                  <a:srgbClr val="002060"/>
                </a:solidFill>
              </a:rPr>
              <a:t>развития </a:t>
            </a:r>
            <a:r>
              <a:rPr lang="ru-RU" dirty="0">
                <a:solidFill>
                  <a:srgbClr val="002060"/>
                </a:solidFill>
              </a:rPr>
              <a:t>стандартизации в </a:t>
            </a:r>
            <a:r>
              <a:rPr lang="ru-RU" dirty="0" smtClean="0">
                <a:solidFill>
                  <a:srgbClr val="002060"/>
                </a:solidFill>
              </a:rPr>
              <a:t>РФ на </a:t>
            </a:r>
            <a:r>
              <a:rPr lang="ru-RU" dirty="0">
                <a:solidFill>
                  <a:srgbClr val="002060"/>
                </a:solidFill>
              </a:rPr>
              <a:t>период до 2027 </a:t>
            </a:r>
            <a:r>
              <a:rPr lang="ru-RU" dirty="0" smtClean="0">
                <a:solidFill>
                  <a:srgbClr val="002060"/>
                </a:solidFill>
              </a:rPr>
              <a:t>г.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6843" y="2522668"/>
            <a:ext cx="8791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15 ноября </a:t>
            </a:r>
            <a:r>
              <a:rPr lang="ru-RU" b="1" dirty="0" err="1">
                <a:solidFill>
                  <a:srgbClr val="002060"/>
                </a:solidFill>
              </a:rPr>
              <a:t>т.г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Заместителем </a:t>
            </a:r>
            <a:r>
              <a:rPr lang="ru-RU" dirty="0">
                <a:solidFill>
                  <a:srgbClr val="002060"/>
                </a:solidFill>
              </a:rPr>
              <a:t>Председателя Правительства </a:t>
            </a:r>
            <a:r>
              <a:rPr lang="ru-RU" dirty="0" smtClean="0">
                <a:solidFill>
                  <a:srgbClr val="002060"/>
                </a:solidFill>
              </a:rPr>
              <a:t>РФ Д.Н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Козаком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утвержден </a:t>
            </a: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План </a:t>
            </a:r>
            <a:r>
              <a:rPr lang="ru-RU" b="1" dirty="0">
                <a:solidFill>
                  <a:srgbClr val="002060"/>
                </a:solidFill>
              </a:rPr>
              <a:t>мероприятий ("дорожной карты") развития стандартизации в Российской Федерации на период до 2027 года». </a:t>
            </a:r>
            <a:endParaRPr lang="ru-RU" b="1" dirty="0" smtClean="0"/>
          </a:p>
        </p:txBody>
      </p:sp>
      <p:pic>
        <p:nvPicPr>
          <p:cNvPr id="15" name="Google Shape;2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996" y="116632"/>
            <a:ext cx="2486492" cy="5753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2098059" y="3491231"/>
            <a:ext cx="5659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Впервые программным документом установлены</a:t>
            </a:r>
            <a:endParaRPr lang="ru-RU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5612"/>
            <a:ext cx="8576357" cy="29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06818" y="6444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82605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низ 16"/>
          <p:cNvSpPr/>
          <p:nvPr/>
        </p:nvSpPr>
        <p:spPr>
          <a:xfrm>
            <a:off x="3262578" y="1225993"/>
            <a:ext cx="4261750" cy="5458937"/>
          </a:xfrm>
          <a:prstGeom prst="downArrow">
            <a:avLst>
              <a:gd name="adj1" fmla="val 62957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764704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66666" y="1877923"/>
            <a:ext cx="6670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2020 г. Оптимизация обязательных требований. Актуализация НПА.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27151" y="4797152"/>
            <a:ext cx="6609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2021 г. Регулирование разрешительной деятельности. Оптимизация функций органов государственной власти.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7151" y="2733631"/>
            <a:ext cx="65289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Анализ действующих требований.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Отмена </a:t>
            </a:r>
            <a:r>
              <a:rPr lang="ru-RU" sz="2000" dirty="0">
                <a:solidFill>
                  <a:srgbClr val="002060"/>
                </a:solidFill>
              </a:rPr>
              <a:t>актов РСФСР и </a:t>
            </a:r>
            <a:r>
              <a:rPr lang="ru-RU" sz="2000" dirty="0" smtClean="0">
                <a:solidFill>
                  <a:srgbClr val="002060"/>
                </a:solidFill>
              </a:rPr>
              <a:t>СССР.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Переход установления обязательных требований с ведомственного  на уровень Правительства РФ.</a:t>
            </a:r>
            <a:endParaRPr lang="ru-RU" sz="2000" dirty="0">
              <a:solidFill>
                <a:srgbClr val="00206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Принятие новых НПА.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2" descr="https://dirkdeklein.files.wordpress.com/2016/06/the-guillotine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52927"/>
            <a:ext cx="1539857" cy="20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0.pngfuel.com/png/990/57/computer-icons-encapsulated-postscript-graduated-png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6" y="4442373"/>
            <a:ext cx="2025658" cy="20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1736" y="201825"/>
            <a:ext cx="5072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«РЕГУЛЯТОРНАЯ ГИЛЬОТИНА»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1585" y="915584"/>
            <a:ext cx="881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соответствии с поручением Правительства РФ от 03.06.2019 г. был запущен механизм «регуляторной гильотины» в отношении НПА, устанавливающих обязательные требования.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4" name="Google Shape;2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3080" y="114188"/>
            <a:ext cx="2486492" cy="5753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93;p1"/>
          <p:cNvSpPr txBox="1"/>
          <p:nvPr/>
        </p:nvSpPr>
        <p:spPr>
          <a:xfrm>
            <a:off x="8757008" y="6386832"/>
            <a:ext cx="301788" cy="27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41454" rIns="82930" bIns="41454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ru-RU" sz="1633" dirty="0">
                <a:solidFill>
                  <a:srgbClr val="366092"/>
                </a:solidFill>
                <a:latin typeface="Calibri"/>
                <a:ea typeface="Arial"/>
                <a:cs typeface="Calibri"/>
                <a:sym typeface="Calibri"/>
              </a:rPr>
              <a:t>7</a:t>
            </a:r>
            <a:endParaRPr sz="127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68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2844" y="142852"/>
            <a:ext cx="5072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«РЕГУЛЯТОРНАЯ ГИЛЬОТИНА»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841871" y="1268760"/>
            <a:ext cx="6958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Решением правительственной комиссии в феврале 2020 года были утверждены составы РГ по направлениям деятельности.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71179" y="6120878"/>
            <a:ext cx="549376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rgbClr val="002060"/>
                </a:solidFill>
              </a:rPr>
              <a:t>Представители Комитета включены в состав РГ.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2844" y="3868593"/>
            <a:ext cx="881481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50" dirty="0">
                <a:solidFill>
                  <a:srgbClr val="002060"/>
                </a:solidFill>
              </a:rPr>
              <a:t>По инициативе Комитета главные метрологи </a:t>
            </a:r>
            <a:r>
              <a:rPr lang="ru-RU" sz="1650" dirty="0" err="1">
                <a:solidFill>
                  <a:srgbClr val="002060"/>
                </a:solidFill>
              </a:rPr>
              <a:t>Росатома</a:t>
            </a:r>
            <a:r>
              <a:rPr lang="ru-RU" sz="1650" dirty="0">
                <a:solidFill>
                  <a:srgbClr val="002060"/>
                </a:solidFill>
              </a:rPr>
              <a:t>, </a:t>
            </a:r>
            <a:r>
              <a:rPr lang="ru-RU" sz="1650" dirty="0" err="1">
                <a:solidFill>
                  <a:srgbClr val="002060"/>
                </a:solidFill>
              </a:rPr>
              <a:t>Роскосмоса</a:t>
            </a:r>
            <a:r>
              <a:rPr lang="ru-RU" sz="1650" dirty="0">
                <a:solidFill>
                  <a:srgbClr val="002060"/>
                </a:solidFill>
              </a:rPr>
              <a:t>, </a:t>
            </a:r>
            <a:r>
              <a:rPr lang="ru-RU" sz="1650" dirty="0" err="1">
                <a:solidFill>
                  <a:srgbClr val="002060"/>
                </a:solidFill>
              </a:rPr>
              <a:t>Лукойла</a:t>
            </a:r>
            <a:r>
              <a:rPr lang="ru-RU" sz="1650" dirty="0">
                <a:solidFill>
                  <a:srgbClr val="002060"/>
                </a:solidFill>
              </a:rPr>
              <a:t>, а также Председатель Межотраслевого совета по прикладной метрологии при Комитете РСПП дополнительно включены в состав рабочей группы.</a:t>
            </a:r>
          </a:p>
          <a:p>
            <a:pPr algn="just"/>
            <a:r>
              <a:rPr lang="ru-RU" sz="1650" dirty="0">
                <a:solidFill>
                  <a:srgbClr val="002060"/>
                </a:solidFill>
              </a:rPr>
              <a:t>Обсуждение документов ведется с участием метрологов широкого круга предприятий, входящих в состав Межотраслевого совета, работающего в составе Комитета уже более 10 лет.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55974" y="62784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8</a:t>
            </a:r>
          </a:p>
        </p:txBody>
      </p:sp>
      <p:pic>
        <p:nvPicPr>
          <p:cNvPr id="1026" name="Picture 2" descr="http://i.mycdn.me/i?r=AzEPZsRbOZEKgBhR0XGMT1RksVhjRP-OCdQPfcFHzEwlM6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636911"/>
            <a:ext cx="1771715" cy="123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" y="5445613"/>
            <a:ext cx="1308906" cy="110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879218" y="5474547"/>
            <a:ext cx="2355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РГ в сфере оценки соответствия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98696" y="2741106"/>
            <a:ext cx="3249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РГ в сфере обеспечения единства </a:t>
            </a:r>
            <a:r>
              <a:rPr lang="ru-RU" sz="2000" b="1" dirty="0" smtClean="0">
                <a:solidFill>
                  <a:srgbClr val="002060"/>
                </a:solidFill>
              </a:rPr>
              <a:t>измерений</a:t>
            </a:r>
            <a:r>
              <a:rPr lang="ru-RU" sz="2000" i="1" dirty="0" smtClean="0">
                <a:solidFill>
                  <a:srgbClr val="002060"/>
                </a:solidFill>
              </a:rPr>
              <a:t>.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33" y="2564905"/>
            <a:ext cx="8894527" cy="266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6235" y="5373217"/>
            <a:ext cx="8968824" cy="1255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76439" y="5478189"/>
            <a:ext cx="43812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Сопредседатели:   </a:t>
            </a:r>
            <a:r>
              <a:rPr lang="ru-RU" b="1" i="1" dirty="0" err="1">
                <a:solidFill>
                  <a:srgbClr val="002060"/>
                </a:solidFill>
              </a:rPr>
              <a:t>Херсонцев</a:t>
            </a:r>
            <a:r>
              <a:rPr lang="ru-RU" b="1" i="1" dirty="0">
                <a:solidFill>
                  <a:srgbClr val="002060"/>
                </a:solidFill>
              </a:rPr>
              <a:t> А.И. </a:t>
            </a:r>
          </a:p>
          <a:p>
            <a:pPr algn="r"/>
            <a:r>
              <a:rPr lang="ru-RU" b="1" i="1" dirty="0">
                <a:solidFill>
                  <a:srgbClr val="002060"/>
                </a:solidFill>
              </a:rPr>
              <a:t>                   </a:t>
            </a:r>
            <a:r>
              <a:rPr lang="ru-RU" b="1" i="1" dirty="0" err="1">
                <a:solidFill>
                  <a:srgbClr val="002060"/>
                </a:solidFill>
              </a:rPr>
              <a:t>Саламатов</a:t>
            </a:r>
            <a:r>
              <a:rPr lang="ru-RU" b="1" i="1" dirty="0">
                <a:solidFill>
                  <a:srgbClr val="002060"/>
                </a:solidFill>
              </a:rPr>
              <a:t>  В.Ю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              Беспрозванных </a:t>
            </a:r>
            <a:r>
              <a:rPr lang="ru-RU" b="1" i="1" dirty="0">
                <a:solidFill>
                  <a:srgbClr val="002060"/>
                </a:solidFill>
              </a:rPr>
              <a:t>А.С</a:t>
            </a:r>
            <a:r>
              <a:rPr lang="ru-RU" sz="1600" i="1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84722" y="2741106"/>
            <a:ext cx="36135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Сопредседатели</a:t>
            </a:r>
            <a:r>
              <a:rPr lang="ru-RU" b="1" i="1" dirty="0">
                <a:solidFill>
                  <a:srgbClr val="002060"/>
                </a:solidFill>
              </a:rPr>
              <a:t>: Лоцманов </a:t>
            </a:r>
            <a:r>
              <a:rPr lang="ru-RU" b="1" i="1" dirty="0" smtClean="0">
                <a:solidFill>
                  <a:srgbClr val="002060"/>
                </a:solidFill>
              </a:rPr>
              <a:t>А.Н.</a:t>
            </a:r>
            <a:endParaRPr lang="ru-RU" b="1" i="1" dirty="0">
              <a:solidFill>
                <a:srgbClr val="002060"/>
              </a:solidFill>
            </a:endParaRP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                                  Кулешов А.В.</a:t>
            </a:r>
          </a:p>
          <a:p>
            <a:pPr algn="r"/>
            <a:r>
              <a:rPr lang="ru-RU" sz="1600" i="1" dirty="0" smtClean="0">
                <a:solidFill>
                  <a:srgbClr val="002060"/>
                </a:solidFill>
              </a:rPr>
              <a:t>          (до 2021 г .  Абрамов </a:t>
            </a:r>
            <a:r>
              <a:rPr lang="ru-RU" sz="1600" i="1" dirty="0">
                <a:solidFill>
                  <a:srgbClr val="002060"/>
                </a:solidFill>
              </a:rPr>
              <a:t>А.В</a:t>
            </a:r>
            <a:r>
              <a:rPr lang="ru-RU" sz="1600" i="1" dirty="0" smtClean="0">
                <a:solidFill>
                  <a:srgbClr val="002060"/>
                </a:solidFill>
              </a:rPr>
              <a:t>.)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www.crimeabusiness.ru/wp-content/uploads/2017/02/Government.ru_logo.svg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" y="1035851"/>
            <a:ext cx="1855871" cy="131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oogle Shape;2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9009" y="136958"/>
            <a:ext cx="2486492" cy="575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40836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806818" y="64440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4693" y="3787775"/>
            <a:ext cx="8712968" cy="22404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4216" y="4092407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spc="-1" dirty="0">
                <a:solidFill>
                  <a:srgbClr val="002060"/>
                </a:solidFill>
              </a:rPr>
              <a:t>Сохранение ПП РФ 982 позволит сократить долю фальсифицированной и контрафактной продукции на рынке и повысить загрузку российских предприятий, что особенно важно в условиях пандемии.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49640" y="1492504"/>
            <a:ext cx="85860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spc="-1" dirty="0">
                <a:solidFill>
                  <a:srgbClr val="002060"/>
                </a:solidFill>
              </a:rPr>
              <a:t>П</a:t>
            </a:r>
            <a:r>
              <a:rPr lang="ru-RU" sz="2500" spc="-1" dirty="0" smtClean="0">
                <a:solidFill>
                  <a:srgbClr val="002060"/>
                </a:solidFill>
              </a:rPr>
              <a:t>редлагалось </a:t>
            </a:r>
            <a:r>
              <a:rPr lang="ru-RU" sz="2500" spc="-1" dirty="0">
                <a:solidFill>
                  <a:srgbClr val="002060"/>
                </a:solidFill>
              </a:rPr>
              <a:t>отменить </a:t>
            </a:r>
            <a:r>
              <a:rPr lang="ru-RU" sz="2500" b="1" spc="-1" dirty="0">
                <a:solidFill>
                  <a:srgbClr val="002060"/>
                </a:solidFill>
              </a:rPr>
              <a:t>постановление Правительства РФ 982 (перечни продукции по обязательной сертификации и декларированию)</a:t>
            </a:r>
            <a:r>
              <a:rPr lang="ru-RU" sz="2500" spc="-1" dirty="0">
                <a:solidFill>
                  <a:srgbClr val="002060"/>
                </a:solidFill>
              </a:rPr>
              <a:t>. </a:t>
            </a:r>
            <a:endParaRPr lang="ru-RU" sz="2500" spc="-1" dirty="0" smtClean="0">
              <a:solidFill>
                <a:srgbClr val="002060"/>
              </a:solidFill>
            </a:endParaRPr>
          </a:p>
          <a:p>
            <a:pPr algn="just"/>
            <a:r>
              <a:rPr lang="ru-RU" sz="2500" spc="-1" dirty="0" smtClean="0">
                <a:solidFill>
                  <a:srgbClr val="002060"/>
                </a:solidFill>
              </a:rPr>
              <a:t>Благодаря </a:t>
            </a:r>
            <a:r>
              <a:rPr lang="ru-RU" sz="2500" spc="-1" dirty="0">
                <a:solidFill>
                  <a:srgbClr val="002060"/>
                </a:solidFill>
              </a:rPr>
              <a:t>активной позиции </a:t>
            </a:r>
            <a:r>
              <a:rPr lang="ru-RU" sz="2500" spc="-1" dirty="0" smtClean="0">
                <a:solidFill>
                  <a:srgbClr val="002060"/>
                </a:solidFill>
              </a:rPr>
              <a:t>Комитета РСПП документ </a:t>
            </a:r>
            <a:r>
              <a:rPr lang="ru-RU" sz="2500" spc="-1" dirty="0">
                <a:solidFill>
                  <a:srgbClr val="002060"/>
                </a:solidFill>
              </a:rPr>
              <a:t>был сохранен.  </a:t>
            </a:r>
            <a:endParaRPr lang="ru-RU" sz="25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F6E6FC1-786C-46BE-AC62-17E1FA850ED6}"/>
              </a:ext>
            </a:extLst>
          </p:cNvPr>
          <p:cNvSpPr/>
          <p:nvPr/>
        </p:nvSpPr>
        <p:spPr>
          <a:xfrm>
            <a:off x="-26040" y="-46215"/>
            <a:ext cx="694826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accent2">
                    <a:lumMod val="75000"/>
                  </a:schemeClr>
                </a:solidFill>
              </a:rPr>
              <a:t>РАБОЧАЯ ГРУППА ПО РЕАЛИЗАЦИИ МЕХАНИЗМА «РЕГУЛЯТОРНОЙ ГИЛЬОТИНЫ» В СФЕРЕ ОЦЕНКИ СООТВЕТСТВИЯ</a:t>
            </a:r>
          </a:p>
        </p:txBody>
      </p:sp>
    </p:spTree>
    <p:extLst>
      <p:ext uri="{BB962C8B-B14F-4D97-AF65-F5344CB8AC3E}">
        <p14:creationId xmlns:p14="http://schemas.microsoft.com/office/powerpoint/2010/main" val="422369983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388" y="333375"/>
            <a:ext cx="5976937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радиаторов отопления после введения обязательной сертификации.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179388" y="1741488"/>
            <a:ext cx="8470900" cy="286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75" tIns="40087" rIns="80175" bIns="400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Рост доли отечественных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отопительных приборов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на российском рынке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Вырос с </a:t>
            </a: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17 %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 в 2015 году до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до 70%</a:t>
            </a:r>
            <a:r>
              <a:rPr lang="ru-RU" altLang="ru-RU" sz="2300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в 2020 году.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000" dirty="0">
                <a:solidFill>
                  <a:srgbClr val="40404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2000" dirty="0">
                <a:solidFill>
                  <a:srgbClr val="404040"/>
                </a:solidFill>
                <a:latin typeface="Arial" charset="0"/>
                <a:cs typeface="Arial" charset="0"/>
              </a:rPr>
            </a:br>
            <a:endParaRPr lang="ru-RU" altLang="ru-RU" sz="2000" dirty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179388" y="3035300"/>
            <a:ext cx="868680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ru-RU" altLang="ru-RU" sz="20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C 201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4</a:t>
            </a:r>
            <a:r>
              <a:rPr lang="en-US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по 2019:</a:t>
            </a:r>
            <a:endParaRPr lang="en-US" altLang="ru-RU" sz="23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Создано 24 новых производства                  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Вложено более 20 млрд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рублей                                                                   частных инвестиций.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Создано свыше 30 тысяч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новых рабочих мест                                               на производстве и в смежных транспортно-торговых секторах.</a:t>
            </a:r>
            <a:r>
              <a:rPr lang="ru-RU" altLang="ru-RU" sz="2300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922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25766"/>
            <a:ext cx="4427984" cy="31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OvechkoVV\Desktop\3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16631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7706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1936</Words>
  <Application>Microsoft Office PowerPoint</Application>
  <PresentationFormat>Экран (4:3)</PresentationFormat>
  <Paragraphs>234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Segoe UI Symbol</vt:lpstr>
      <vt:lpstr>Tahoma</vt:lpstr>
      <vt:lpstr>Тема Office</vt:lpstr>
      <vt:lpstr>Презентация PowerPoint</vt:lpstr>
      <vt:lpstr>ЗАДАЧИ КОМИТЕТА РСПП ПО ПРОМЫШЛЕННОЙ ПОЛИТИКЕ И ТЕХНИЧЕСКОМУ РЕГУЛИРОВАНИЮ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Регламент ЕС 305/2011 «Об установлении гармонизированных условий для распространения строительной продукции на рынке  и отмене Директивы 89/106/EEC»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Путь инвестора на пути реализации промышленного объекта (на опыте внедрения лицензионных технологий)</vt:lpstr>
      <vt:lpstr>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2019-02-25T14:57:00Z</dcterms:created>
  <dcterms:modified xsi:type="dcterms:W3CDTF">2021-04-07T12:16:32Z</dcterms:modified>
</cp:coreProperties>
</file>