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9" r:id="rId3"/>
    <p:sldId id="398" r:id="rId4"/>
    <p:sldId id="280" r:id="rId5"/>
    <p:sldId id="372" r:id="rId6"/>
    <p:sldId id="400" r:id="rId7"/>
    <p:sldId id="39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78"/>
    <a:srgbClr val="101077"/>
    <a:srgbClr val="800000"/>
    <a:srgbClr val="101075"/>
    <a:srgbClr val="002060"/>
    <a:srgbClr val="EA5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08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D631B-DC3D-4BF1-897B-5C59957E0CD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022D-A4FB-4453-9815-7E3C513C9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национальных целей развития России до 2030 года перед промышленностью поставлена цель цифровой трансформации производства, которая направлена на обеспечения темпов роста ВВП за счет развития сектора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несырьевой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промышленности. Рост эффективности промышленного сектора должен быть достигнут за счет внедрения сквозных технологий цифровой экономики, таких как искусственный интеллект, аналитика больших данных, технологий виртуальной и дополненной реальности и т.д.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Коренной ошибкой будет считать, что подготовка кадров для цифрового машиностроения – это подготовка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эксплуатантов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умного оборудования. Как и не стоит думать, что на готовых, пусть даже лучших мировых платформенных решениях можно выстроить конкурентоспособный высокотехнологичный бизнес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фронтире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качестве одного из глобальных вызовов тот же Международный экономический форум указывает концентрацию и монополизацию «цифровой власти». Это прямо созвучно с одним из больших вызовов СНТР. Монополисты на рынке – это не только про Майкрософт или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Фейсбук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Например, тройка крупнейших поставщиков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-систем имеет более 70% рынка. Это не просто «цифровые кульманы», а облачные решения, отключение от которых или ограничения в доступе к которым, при полноценном переходе к цифровым двойникам изделий и предприятий, может повлечь полный паралич всей производственной деятельности. Следовательно, мы должны готовить и «творцов систем», и тех, кто будет повышать их эффективность, работать на стыке цифровой и традиционной производственной реальности.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022D-A4FB-4453-9815-7E3C513C9E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Исходя из многолетнего опыт взаимодействия МГТУ «СТАНКИН» с промышленностью сформировалось понимание приоритетных задач машиностроительных партнеров. Ключевые задачи представлены на слайде. Важно отметить, что в разных отраслях и на разных предприятиях уровень постановки задач отличается. И вопросы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цифровизпции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как раз тот спектр задач, масштаб которых во многом зависит от отрасли, региона и уровня развития конкретного предприятия.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с тем, мы также традиционно говорим о двух базовых ожиданиях работодателей от образовательной сферы: максимальная приспособленность выпускников к решению текущих задач предприятия с одновременной готовностью к решению задач на развитие. Эти две компетенции требуют разных приоритетов в формировании учебных программ: от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практикоориентированного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проектного подходов до основательной фундаментальной подготовки. К сожалению, ограничения по объему учебных часов каждый раз ставят нас перед сложным выбором «практика или фундамент»0 0при разработке новых образовательных треков.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говоря о подготовке кадров для цифровой трансформации мы видим два проблемных разреза: разные уровни технологического уклада даже на предприятиях одной отрасли и сложный выбор в ориентации выпускников на текущий момент или задачи развития.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для себя мы формулируем таким образом: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Первое,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постоянный мониторинг ключевых технологий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постоянной актуализации образовательных программ в соответствии с лучшими практиками и своевременной переподготовки педагогических кадров.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 подготовка не отдельных специалистов, а инженерных команд, общие компетенции которых включают и фундаментальные знания и практические навыки, в том числе и в цифровой сфере.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Остановимся подробнее на этих подходах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022D-A4FB-4453-9815-7E3C513C9E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7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022D-A4FB-4453-9815-7E3C513C9E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022D-A4FB-4453-9815-7E3C513C9E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1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3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5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8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959E-156A-492A-ADE8-F10EBBD080A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76EB-042A-4C13-A327-595807CB1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" Type="http://schemas.openxmlformats.org/officeDocument/2006/relationships/image" Target="../media/image20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5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33.jpeg"/><Relationship Id="rId20" Type="http://schemas.openxmlformats.org/officeDocument/2006/relationships/image" Target="../media/image3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934347-5DFC-4D7A-9C5C-107DD97D1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8" y="-171000"/>
            <a:ext cx="12509068" cy="720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138" y="2919470"/>
            <a:ext cx="5564535" cy="131374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переподготовка руководящих кадров для цифровой трансформации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366834"/>
            <a:ext cx="3474720" cy="4592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 txBox="1">
            <a:spLocks/>
          </p:cNvSpPr>
          <p:nvPr/>
        </p:nvSpPr>
        <p:spPr>
          <a:xfrm>
            <a:off x="4020956" y="4446858"/>
            <a:ext cx="7542089" cy="1313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9783" y="5106384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И.о</a:t>
            </a:r>
            <a:r>
              <a:rPr lang="ru-RU" dirty="0">
                <a:solidFill>
                  <a:schemeClr val="bg1"/>
                </a:solidFill>
              </a:rPr>
              <a:t>. Ректора</a:t>
            </a:r>
          </a:p>
          <a:p>
            <a:r>
              <a:rPr lang="ru-RU" dirty="0">
                <a:solidFill>
                  <a:schemeClr val="bg1"/>
                </a:solidFill>
              </a:rPr>
              <a:t>Серебренный Владимир Валерьевич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52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8"/>
          <a:stretch/>
        </p:blipFill>
        <p:spPr>
          <a:xfrm>
            <a:off x="9173688" y="5914143"/>
            <a:ext cx="2524961" cy="444853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B5428BB-E8C9-47B2-95BF-6E1C10361C0F}"/>
              </a:ext>
            </a:extLst>
          </p:cNvPr>
          <p:cNvSpPr/>
          <p:nvPr/>
        </p:nvSpPr>
        <p:spPr>
          <a:xfrm>
            <a:off x="532192" y="4302874"/>
            <a:ext cx="11177208" cy="2139740"/>
          </a:xfrm>
          <a:prstGeom prst="rect">
            <a:avLst/>
          </a:prstGeom>
          <a:solidFill>
            <a:schemeClr val="bg1"/>
          </a:solidFill>
          <a:ln w="12700">
            <a:solidFill>
              <a:srgbClr val="101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55E21A4-E781-4558-BF8A-0A2B63A42C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7" t="12505" r="11661" b="19779"/>
          <a:stretch/>
        </p:blipFill>
        <p:spPr>
          <a:xfrm>
            <a:off x="9129980" y="4481576"/>
            <a:ext cx="809193" cy="777851"/>
          </a:xfrm>
          <a:prstGeom prst="rect">
            <a:avLst/>
          </a:prstGeom>
        </p:spPr>
      </p:pic>
      <p:pic>
        <p:nvPicPr>
          <p:cNvPr id="43" name="Picture 2" descr="Картинки по запросу &quot;искусственный интеллект иконка&quot;">
            <a:extLst>
              <a:ext uri="{FF2B5EF4-FFF2-40B4-BE49-F238E27FC236}">
                <a16:creationId xmlns:a16="http://schemas.microsoft.com/office/drawing/2014/main" id="{B1D2A8FD-C80E-4C92-ACBA-DF5BDAC1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53" y="4502742"/>
            <a:ext cx="781759" cy="7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691A5E2-1392-4EA0-913D-B608590B01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78" t="15418" r="19239" b="21959"/>
          <a:stretch/>
        </p:blipFill>
        <p:spPr>
          <a:xfrm>
            <a:off x="8093409" y="4586360"/>
            <a:ext cx="644250" cy="69423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AD54528-B80E-48FA-9261-F413445464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959" b="15668"/>
          <a:stretch/>
        </p:blipFill>
        <p:spPr>
          <a:xfrm>
            <a:off x="1928599" y="4491638"/>
            <a:ext cx="878505" cy="769836"/>
          </a:xfrm>
          <a:prstGeom prst="rect">
            <a:avLst/>
          </a:prstGeom>
        </p:spPr>
      </p:pic>
      <p:pic>
        <p:nvPicPr>
          <p:cNvPr id="46" name="Picture 2" descr="Картинки по запросу &quot;виртуальная реальность иконка&quot;">
            <a:extLst>
              <a:ext uri="{FF2B5EF4-FFF2-40B4-BE49-F238E27FC236}">
                <a16:creationId xmlns:a16="http://schemas.microsoft.com/office/drawing/2014/main" id="{E8BC2126-7C2A-4AA4-8F39-03C39DCC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8" y="4474639"/>
            <a:ext cx="769836" cy="7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521B51E-1C0F-4172-B8AF-99CBF08B03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6" b="96731" l="1522" r="99457">
                        <a14:foregroundMark x1="45543" y1="2818" x2="45543" y2="2818"/>
                        <a14:foregroundMark x1="3152" y1="37204" x2="3152" y2="37204"/>
                        <a14:foregroundMark x1="1630" y1="68771" x2="1630" y2="68771"/>
                        <a14:foregroundMark x1="93587" y1="31905" x2="93587" y2="31905"/>
                        <a14:foregroundMark x1="99565" y1="34837" x2="99565" y2="34837"/>
                        <a14:foregroundMark x1="54022" y1="95716" x2="54022" y2="95716"/>
                        <a14:foregroundMark x1="47500" y1="96731" x2="47500" y2="96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1494" y="4481576"/>
            <a:ext cx="813984" cy="784788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49086E1-E45C-4BF5-8F46-A5039FA32F73}"/>
              </a:ext>
            </a:extLst>
          </p:cNvPr>
          <p:cNvSpPr/>
          <p:nvPr/>
        </p:nvSpPr>
        <p:spPr>
          <a:xfrm>
            <a:off x="2939487" y="1116490"/>
            <a:ext cx="636261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 развития талантов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Комфортная и безопасная среда для жизни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Достойный, эффективный труд и успешное предпринимательство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 вправо 2">
            <a:extLst>
              <a:ext uri="{FF2B5EF4-FFF2-40B4-BE49-F238E27FC236}">
                <a16:creationId xmlns:a16="http://schemas.microsoft.com/office/drawing/2014/main" id="{77E4E47A-0C02-4004-AE34-3423A71CCBD4}"/>
              </a:ext>
            </a:extLst>
          </p:cNvPr>
          <p:cNvSpPr/>
          <p:nvPr/>
        </p:nvSpPr>
        <p:spPr>
          <a:xfrm rot="5400000">
            <a:off x="5928513" y="2211013"/>
            <a:ext cx="334975" cy="525780"/>
          </a:xfrm>
          <a:prstGeom prst="rightArrow">
            <a:avLst/>
          </a:prstGeom>
          <a:solidFill>
            <a:schemeClr val="bg1"/>
          </a:solidFill>
          <a:ln>
            <a:solidFill>
              <a:srgbClr val="006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CC1CF66-9354-4B34-A0BA-F7879966F8F4}"/>
              </a:ext>
            </a:extLst>
          </p:cNvPr>
          <p:cNvSpPr/>
          <p:nvPr/>
        </p:nvSpPr>
        <p:spPr>
          <a:xfrm>
            <a:off x="2824989" y="2745174"/>
            <a:ext cx="6542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A042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темпа роста валового внутреннего продукта страны выше среднемирового при сохранении макроэкономической стабильности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DED1592-9390-466D-B08B-247673CC81EE}"/>
              </a:ext>
            </a:extLst>
          </p:cNvPr>
          <p:cNvSpPr/>
          <p:nvPr/>
        </p:nvSpPr>
        <p:spPr>
          <a:xfrm>
            <a:off x="2824989" y="3268394"/>
            <a:ext cx="6542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A042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реальный рост экспорта несырьевых неэнергетических товаров не менее 70 % по сравнению с показателем 2020 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6D3B7F-9E32-47F7-BB39-ECA77F9DDAA5}"/>
              </a:ext>
            </a:extLst>
          </p:cNvPr>
          <p:cNvSpPr txBox="1"/>
          <p:nvPr/>
        </p:nvSpPr>
        <p:spPr>
          <a:xfrm>
            <a:off x="4311633" y="4681700"/>
            <a:ext cx="356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Сквозные цифровые технологии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6500F63-DD95-41EF-9D24-2F3712C7753B}"/>
              </a:ext>
            </a:extLst>
          </p:cNvPr>
          <p:cNvSpPr/>
          <p:nvPr/>
        </p:nvSpPr>
        <p:spPr>
          <a:xfrm>
            <a:off x="287346" y="64264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*Указ о национальных целях развития России до 2030 года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F0B0894-E35F-4546-B50C-4A0F104C0F76}"/>
              </a:ext>
            </a:extLst>
          </p:cNvPr>
          <p:cNvSpPr/>
          <p:nvPr/>
        </p:nvSpPr>
        <p:spPr>
          <a:xfrm>
            <a:off x="2276053" y="5353471"/>
            <a:ext cx="768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Переход к передовым цифровым, интеллектуальным производственным технологиям, роботизированным системам, новым материалам и способам конструирования, создание систем обработки больших объемов данных, машинного обучения и искусственного интеллекта.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12EBE2D-F3DA-42F7-A5CE-90370298A311}"/>
              </a:ext>
            </a:extLst>
          </p:cNvPr>
          <p:cNvSpPr/>
          <p:nvPr/>
        </p:nvSpPr>
        <p:spPr>
          <a:xfrm>
            <a:off x="1067171" y="5565345"/>
            <a:ext cx="1198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«А» СНТР: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2194" y="529384"/>
            <a:ext cx="1117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Контекст: национальные цели России</a:t>
            </a:r>
          </a:p>
        </p:txBody>
      </p:sp>
      <p:sp>
        <p:nvSpPr>
          <p:cNvPr id="21" name="Стрелка вправо 2">
            <a:extLst>
              <a:ext uri="{FF2B5EF4-FFF2-40B4-BE49-F238E27FC236}">
                <a16:creationId xmlns:a16="http://schemas.microsoft.com/office/drawing/2014/main" id="{77E4E47A-0C02-4004-AE34-3423A71CCBD4}"/>
              </a:ext>
            </a:extLst>
          </p:cNvPr>
          <p:cNvSpPr/>
          <p:nvPr/>
        </p:nvSpPr>
        <p:spPr>
          <a:xfrm rot="16200000">
            <a:off x="5928514" y="3763936"/>
            <a:ext cx="334975" cy="525780"/>
          </a:xfrm>
          <a:prstGeom prst="rightArrow">
            <a:avLst/>
          </a:prstGeom>
          <a:solidFill>
            <a:schemeClr val="bg1"/>
          </a:solidFill>
          <a:ln>
            <a:solidFill>
              <a:srgbClr val="006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0D7B8-71F9-403F-8D7E-BA7CB9633AA6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32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2026" y="5564557"/>
            <a:ext cx="4183681" cy="49244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74193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Times New Roman" panose="02020603050405020304" pitchFamily="18" charset="0"/>
              </a:rPr>
              <a:t>«Цифровики» не понимают технологий и процессов производства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91924" y="5569873"/>
            <a:ext cx="4117476" cy="49244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74193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Times New Roman" panose="02020603050405020304" pitchFamily="18" charset="0"/>
              </a:rPr>
              <a:t>«Производственники» не умеют ставить задачи и работать с цифрой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35149" y="3797553"/>
            <a:ext cx="5521701" cy="49244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74193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Times New Roman" panose="02020603050405020304" pitchFamily="18" charset="0"/>
              </a:rPr>
              <a:t>Управленцы не понимают, как оценить отдачу от инвестиций в цифру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60478" y="4655144"/>
            <a:ext cx="3471042" cy="637849"/>
          </a:xfrm>
          <a:prstGeom prst="rect">
            <a:avLst/>
          </a:prstGeom>
        </p:spPr>
        <p:txBody>
          <a:bodyPr wrap="square" lIns="72000" tIns="144000" rIns="0" bIns="0">
            <a:spAutoFit/>
          </a:bodyPr>
          <a:lstStyle/>
          <a:p>
            <a:pPr algn="ctr" defTabSz="1075334"/>
            <a:r>
              <a:rPr lang="ru-RU" sz="1600" b="1" dirty="0">
                <a:solidFill>
                  <a:prstClr val="black"/>
                </a:solidFill>
                <a:latin typeface="Arial"/>
              </a:rPr>
              <a:t>«Бермудский треугольник» цифровой трансформации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67799" y="5842356"/>
            <a:ext cx="365639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E6D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E6D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решения приходится постоянно адаптировать на месте, растут издержки эксплуатации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09121" y="4320869"/>
            <a:ext cx="1790037" cy="49244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E6D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«Автоматизация хаоса»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81885" y="4320869"/>
            <a:ext cx="3627515" cy="49244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E6D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Локальная оптимизация не дает эффекта, данные не анализируются</a:t>
            </a: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A62E567A-B301-4FE7-8F03-270DF5F9A555}"/>
              </a:ext>
            </a:extLst>
          </p:cNvPr>
          <p:cNvSpPr/>
          <p:nvPr/>
        </p:nvSpPr>
        <p:spPr>
          <a:xfrm>
            <a:off x="5857641" y="4399054"/>
            <a:ext cx="476716" cy="259397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Двойная стрелка влево/вправо 106">
            <a:extLst>
              <a:ext uri="{FF2B5EF4-FFF2-40B4-BE49-F238E27FC236}">
                <a16:creationId xmlns:a16="http://schemas.microsoft.com/office/drawing/2014/main" id="{BE2E3A30-97F0-4D77-8128-5163EAB5B1E5}"/>
              </a:ext>
            </a:extLst>
          </p:cNvPr>
          <p:cNvSpPr/>
          <p:nvPr/>
        </p:nvSpPr>
        <p:spPr>
          <a:xfrm rot="2700000" flipH="1">
            <a:off x="7252148" y="4769881"/>
            <a:ext cx="1643745" cy="165519"/>
          </a:xfrm>
          <a:prstGeom prst="leftRightArrow">
            <a:avLst>
              <a:gd name="adj1" fmla="val 50000"/>
              <a:gd name="adj2" fmla="val 134150"/>
            </a:avLst>
          </a:prstGeom>
          <a:solidFill>
            <a:srgbClr val="6E6D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58693" y="2250604"/>
            <a:ext cx="326647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1600" b="1" kern="0" dirty="0">
                <a:solidFill>
                  <a:srgbClr val="D30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Уязвимость</a:t>
            </a:r>
            <a:r>
              <a:rPr lang="ru-RU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 систем </a:t>
            </a:r>
            <a:r>
              <a:rPr lang="ru-RU" sz="1600" b="1" kern="0" dirty="0">
                <a:solidFill>
                  <a:srgbClr val="D30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возрастать по мере цифровизации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33920" y="2245934"/>
            <a:ext cx="44754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defRPr/>
            </a:pPr>
            <a:r>
              <a:rPr lang="ru-RU" sz="1600" b="1" kern="0" dirty="0">
                <a:solidFill>
                  <a:srgbClr val="D30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Отставание </a:t>
            </a: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time-to-market, time-to-volume </a:t>
            </a:r>
            <a:r>
              <a:rPr lang="ru-RU" sz="1600" b="1" kern="0" dirty="0">
                <a:solidFill>
                  <a:srgbClr val="D30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машиностроении будет увеличиваться по мере цифровизации*</a:t>
            </a:r>
            <a:endParaRPr lang="en-US" sz="1600" b="1" kern="0" dirty="0">
              <a:solidFill>
                <a:srgbClr val="D30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42D06DC-AC78-4831-9EC1-22088B16F767}"/>
              </a:ext>
            </a:extLst>
          </p:cNvPr>
          <p:cNvSpPr/>
          <p:nvPr/>
        </p:nvSpPr>
        <p:spPr>
          <a:xfrm>
            <a:off x="6413202" y="2286364"/>
            <a:ext cx="641596" cy="731829"/>
          </a:xfrm>
          <a:prstGeom prst="rect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4A127F0-9470-472B-BB26-CC6C9BF228AB}"/>
              </a:ext>
            </a:extLst>
          </p:cNvPr>
          <p:cNvSpPr/>
          <p:nvPr/>
        </p:nvSpPr>
        <p:spPr>
          <a:xfrm>
            <a:off x="532194" y="2250604"/>
            <a:ext cx="642866" cy="733994"/>
          </a:xfrm>
          <a:prstGeom prst="rect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2194" y="594036"/>
            <a:ext cx="1117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цифровой трансформации, от которых зависит интегральная эффективность </a:t>
            </a:r>
          </a:p>
        </p:txBody>
      </p:sp>
      <p:sp>
        <p:nvSpPr>
          <p:cNvPr id="39" name="Двойная стрелка влево/вправо 106">
            <a:extLst>
              <a:ext uri="{FF2B5EF4-FFF2-40B4-BE49-F238E27FC236}">
                <a16:creationId xmlns:a16="http://schemas.microsoft.com/office/drawing/2014/main" id="{BE2E3A30-97F0-4D77-8128-5163EAB5B1E5}"/>
              </a:ext>
            </a:extLst>
          </p:cNvPr>
          <p:cNvSpPr/>
          <p:nvPr/>
        </p:nvSpPr>
        <p:spPr>
          <a:xfrm rot="8100000" flipH="1">
            <a:off x="3347134" y="4787787"/>
            <a:ext cx="1643745" cy="165519"/>
          </a:xfrm>
          <a:prstGeom prst="leftRightArrow">
            <a:avLst>
              <a:gd name="adj1" fmla="val 50000"/>
              <a:gd name="adj2" fmla="val 134150"/>
            </a:avLst>
          </a:prstGeom>
          <a:solidFill>
            <a:srgbClr val="6E6D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Двойная стрелка влево/вправо 106">
            <a:extLst>
              <a:ext uri="{FF2B5EF4-FFF2-40B4-BE49-F238E27FC236}">
                <a16:creationId xmlns:a16="http://schemas.microsoft.com/office/drawing/2014/main" id="{BE2E3A30-97F0-4D77-8128-5163EAB5B1E5}"/>
              </a:ext>
            </a:extLst>
          </p:cNvPr>
          <p:cNvSpPr/>
          <p:nvPr/>
        </p:nvSpPr>
        <p:spPr>
          <a:xfrm rot="10800000" flipH="1">
            <a:off x="5274126" y="5491372"/>
            <a:ext cx="1643745" cy="165519"/>
          </a:xfrm>
          <a:prstGeom prst="leftRightArrow">
            <a:avLst>
              <a:gd name="adj1" fmla="val 50000"/>
              <a:gd name="adj2" fmla="val 134150"/>
            </a:avLst>
          </a:prstGeom>
          <a:solidFill>
            <a:srgbClr val="6E6D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BFF6B2-7371-45BC-A255-325256052733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492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80" name="Полилиния: фигура 51">
            <a:extLst>
              <a:ext uri="{FF2B5EF4-FFF2-40B4-BE49-F238E27FC236}">
                <a16:creationId xmlns:a16="http://schemas.microsoft.com/office/drawing/2014/main" id="{9967AD0D-3C97-4237-8F7E-EA7D44C80742}"/>
              </a:ext>
            </a:extLst>
          </p:cNvPr>
          <p:cNvSpPr/>
          <p:nvPr/>
        </p:nvSpPr>
        <p:spPr>
          <a:xfrm>
            <a:off x="497245" y="1481899"/>
            <a:ext cx="3040900" cy="510591"/>
          </a:xfrm>
          <a:custGeom>
            <a:avLst/>
            <a:gdLst>
              <a:gd name="connsiteX0" fmla="*/ 0 w 2384106"/>
              <a:gd name="connsiteY0" fmla="*/ 0 h 1430463"/>
              <a:gd name="connsiteX1" fmla="*/ 2384106 w 2384106"/>
              <a:gd name="connsiteY1" fmla="*/ 0 h 1430463"/>
              <a:gd name="connsiteX2" fmla="*/ 2384106 w 2384106"/>
              <a:gd name="connsiteY2" fmla="*/ 1430463 h 1430463"/>
              <a:gd name="connsiteX3" fmla="*/ 0 w 2384106"/>
              <a:gd name="connsiteY3" fmla="*/ 1430463 h 1430463"/>
              <a:gd name="connsiteX4" fmla="*/ 0 w 2384106"/>
              <a:gd name="connsiteY4" fmla="*/ 0 h 1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1430463">
                <a:moveTo>
                  <a:pt x="0" y="0"/>
                </a:moveTo>
                <a:lnTo>
                  <a:pt x="2384106" y="0"/>
                </a:lnTo>
                <a:lnTo>
                  <a:pt x="2384106" y="1430463"/>
                </a:lnTo>
                <a:lnTo>
                  <a:pt x="0" y="1430463"/>
                </a:lnTo>
                <a:lnTo>
                  <a:pt x="0" y="0"/>
                </a:lnTo>
                <a:close/>
              </a:path>
            </a:pathLst>
          </a:custGeom>
          <a:solidFill>
            <a:srgbClr val="10107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производства </a:t>
            </a:r>
            <a:endPara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: фигура 52">
            <a:extLst>
              <a:ext uri="{FF2B5EF4-FFF2-40B4-BE49-F238E27FC236}">
                <a16:creationId xmlns:a16="http://schemas.microsoft.com/office/drawing/2014/main" id="{B3F8AEBE-C5E5-4B9C-81AB-D47642A79DF6}"/>
              </a:ext>
            </a:extLst>
          </p:cNvPr>
          <p:cNvSpPr/>
          <p:nvPr/>
        </p:nvSpPr>
        <p:spPr>
          <a:xfrm>
            <a:off x="497245" y="1981957"/>
            <a:ext cx="3040900" cy="511200"/>
          </a:xfrm>
          <a:custGeom>
            <a:avLst/>
            <a:gdLst>
              <a:gd name="connsiteX0" fmla="*/ 0 w 2384106"/>
              <a:gd name="connsiteY0" fmla="*/ 0 h 699310"/>
              <a:gd name="connsiteX1" fmla="*/ 2384106 w 2384106"/>
              <a:gd name="connsiteY1" fmla="*/ 0 h 699310"/>
              <a:gd name="connsiteX2" fmla="*/ 2384106 w 2384106"/>
              <a:gd name="connsiteY2" fmla="*/ 699310 h 699310"/>
              <a:gd name="connsiteX3" fmla="*/ 0 w 2384106"/>
              <a:gd name="connsiteY3" fmla="*/ 699310 h 699310"/>
              <a:gd name="connsiteX4" fmla="*/ 0 w 2384106"/>
              <a:gd name="connsiteY4" fmla="*/ 0 h 6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699310">
                <a:moveTo>
                  <a:pt x="0" y="0"/>
                </a:moveTo>
                <a:lnTo>
                  <a:pt x="2384106" y="0"/>
                </a:lnTo>
                <a:lnTo>
                  <a:pt x="2384106" y="699310"/>
                </a:lnTo>
                <a:lnTo>
                  <a:pt x="0" y="699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олилиния: фигура 53">
            <a:extLst>
              <a:ext uri="{FF2B5EF4-FFF2-40B4-BE49-F238E27FC236}">
                <a16:creationId xmlns:a16="http://schemas.microsoft.com/office/drawing/2014/main" id="{4B0F04A2-FD78-4934-9DE9-A9DA99D002BF}"/>
              </a:ext>
            </a:extLst>
          </p:cNvPr>
          <p:cNvSpPr/>
          <p:nvPr/>
        </p:nvSpPr>
        <p:spPr>
          <a:xfrm>
            <a:off x="497244" y="2453199"/>
            <a:ext cx="3042000" cy="511200"/>
          </a:xfrm>
          <a:custGeom>
            <a:avLst/>
            <a:gdLst>
              <a:gd name="connsiteX0" fmla="*/ 0 w 2384106"/>
              <a:gd name="connsiteY0" fmla="*/ 0 h 1430463"/>
              <a:gd name="connsiteX1" fmla="*/ 2384106 w 2384106"/>
              <a:gd name="connsiteY1" fmla="*/ 0 h 1430463"/>
              <a:gd name="connsiteX2" fmla="*/ 2384106 w 2384106"/>
              <a:gd name="connsiteY2" fmla="*/ 1430463 h 1430463"/>
              <a:gd name="connsiteX3" fmla="*/ 0 w 2384106"/>
              <a:gd name="connsiteY3" fmla="*/ 1430463 h 1430463"/>
              <a:gd name="connsiteX4" fmla="*/ 0 w 2384106"/>
              <a:gd name="connsiteY4" fmla="*/ 0 h 1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1430463">
                <a:moveTo>
                  <a:pt x="0" y="0"/>
                </a:moveTo>
                <a:lnTo>
                  <a:pt x="2384106" y="0"/>
                </a:lnTo>
                <a:lnTo>
                  <a:pt x="2384106" y="1430463"/>
                </a:lnTo>
                <a:lnTo>
                  <a:pt x="0" y="1430463"/>
                </a:lnTo>
                <a:lnTo>
                  <a:pt x="0" y="0"/>
                </a:lnTo>
                <a:close/>
              </a:path>
            </a:pathLst>
          </a:custGeom>
          <a:solidFill>
            <a:srgbClr val="10107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конкурентоспособности продукции</a:t>
            </a:r>
            <a:endPara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олилиния: фигура 54">
            <a:extLst>
              <a:ext uri="{FF2B5EF4-FFF2-40B4-BE49-F238E27FC236}">
                <a16:creationId xmlns:a16="http://schemas.microsoft.com/office/drawing/2014/main" id="{C5B3B7E1-E677-47F1-A893-E220CCE2CDE3}"/>
              </a:ext>
            </a:extLst>
          </p:cNvPr>
          <p:cNvSpPr/>
          <p:nvPr/>
        </p:nvSpPr>
        <p:spPr>
          <a:xfrm>
            <a:off x="497245" y="2951616"/>
            <a:ext cx="3042000" cy="511200"/>
          </a:xfrm>
          <a:custGeom>
            <a:avLst/>
            <a:gdLst>
              <a:gd name="connsiteX0" fmla="*/ 0 w 2384106"/>
              <a:gd name="connsiteY0" fmla="*/ 0 h 699310"/>
              <a:gd name="connsiteX1" fmla="*/ 2384106 w 2384106"/>
              <a:gd name="connsiteY1" fmla="*/ 0 h 699310"/>
              <a:gd name="connsiteX2" fmla="*/ 2384106 w 2384106"/>
              <a:gd name="connsiteY2" fmla="*/ 699310 h 699310"/>
              <a:gd name="connsiteX3" fmla="*/ 0 w 2384106"/>
              <a:gd name="connsiteY3" fmla="*/ 699310 h 699310"/>
              <a:gd name="connsiteX4" fmla="*/ 0 w 2384106"/>
              <a:gd name="connsiteY4" fmla="*/ 0 h 6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699310">
                <a:moveTo>
                  <a:pt x="0" y="0"/>
                </a:moveTo>
                <a:lnTo>
                  <a:pt x="2384106" y="0"/>
                </a:lnTo>
                <a:lnTo>
                  <a:pt x="2384106" y="699310"/>
                </a:lnTo>
                <a:lnTo>
                  <a:pt x="0" y="699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 производства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олилиния: фигура 55">
            <a:extLst>
              <a:ext uri="{FF2B5EF4-FFF2-40B4-BE49-F238E27FC236}">
                <a16:creationId xmlns:a16="http://schemas.microsoft.com/office/drawing/2014/main" id="{16435A6C-B65F-4E97-8CDF-9E9629C83DE9}"/>
              </a:ext>
            </a:extLst>
          </p:cNvPr>
          <p:cNvSpPr/>
          <p:nvPr/>
        </p:nvSpPr>
        <p:spPr>
          <a:xfrm>
            <a:off x="497245" y="3411164"/>
            <a:ext cx="3040900" cy="511200"/>
          </a:xfrm>
          <a:custGeom>
            <a:avLst/>
            <a:gdLst>
              <a:gd name="connsiteX0" fmla="*/ 0 w 2384106"/>
              <a:gd name="connsiteY0" fmla="*/ 0 h 1430463"/>
              <a:gd name="connsiteX1" fmla="*/ 2384106 w 2384106"/>
              <a:gd name="connsiteY1" fmla="*/ 0 h 1430463"/>
              <a:gd name="connsiteX2" fmla="*/ 2384106 w 2384106"/>
              <a:gd name="connsiteY2" fmla="*/ 1430463 h 1430463"/>
              <a:gd name="connsiteX3" fmla="*/ 0 w 2384106"/>
              <a:gd name="connsiteY3" fmla="*/ 1430463 h 1430463"/>
              <a:gd name="connsiteX4" fmla="*/ 0 w 2384106"/>
              <a:gd name="connsiteY4" fmla="*/ 0 h 1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1430463">
                <a:moveTo>
                  <a:pt x="0" y="0"/>
                </a:moveTo>
                <a:lnTo>
                  <a:pt x="2384106" y="0"/>
                </a:lnTo>
                <a:lnTo>
                  <a:pt x="2384106" y="1430463"/>
                </a:lnTo>
                <a:lnTo>
                  <a:pt x="0" y="1430463"/>
                </a:lnTo>
                <a:lnTo>
                  <a:pt x="0" y="0"/>
                </a:lnTo>
                <a:close/>
              </a:path>
            </a:pathLst>
          </a:custGeom>
          <a:solidFill>
            <a:srgbClr val="10107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конкурентоспособности продукции</a:t>
            </a:r>
            <a:endPara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олилиния: фигура 56">
            <a:extLst>
              <a:ext uri="{FF2B5EF4-FFF2-40B4-BE49-F238E27FC236}">
                <a16:creationId xmlns:a16="http://schemas.microsoft.com/office/drawing/2014/main" id="{9EF43D8B-0C28-49E4-B472-5E236D733F19}"/>
              </a:ext>
            </a:extLst>
          </p:cNvPr>
          <p:cNvSpPr/>
          <p:nvPr/>
        </p:nvSpPr>
        <p:spPr>
          <a:xfrm>
            <a:off x="497245" y="3927826"/>
            <a:ext cx="3040899" cy="511200"/>
          </a:xfrm>
          <a:custGeom>
            <a:avLst/>
            <a:gdLst>
              <a:gd name="connsiteX0" fmla="*/ 0 w 2384106"/>
              <a:gd name="connsiteY0" fmla="*/ 0 h 699310"/>
              <a:gd name="connsiteX1" fmla="*/ 2384106 w 2384106"/>
              <a:gd name="connsiteY1" fmla="*/ 0 h 699310"/>
              <a:gd name="connsiteX2" fmla="*/ 2384106 w 2384106"/>
              <a:gd name="connsiteY2" fmla="*/ 699310 h 699310"/>
              <a:gd name="connsiteX3" fmla="*/ 0 w 2384106"/>
              <a:gd name="connsiteY3" fmla="*/ 699310 h 699310"/>
              <a:gd name="connsiteX4" fmla="*/ 0 w 2384106"/>
              <a:gd name="connsiteY4" fmla="*/ 0 h 6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699310">
                <a:moveTo>
                  <a:pt x="0" y="0"/>
                </a:moveTo>
                <a:lnTo>
                  <a:pt x="2384106" y="0"/>
                </a:lnTo>
                <a:lnTo>
                  <a:pt x="2384106" y="699310"/>
                </a:lnTo>
                <a:lnTo>
                  <a:pt x="0" y="699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проектное управление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олилиния: фигура 57">
            <a:extLst>
              <a:ext uri="{FF2B5EF4-FFF2-40B4-BE49-F238E27FC236}">
                <a16:creationId xmlns:a16="http://schemas.microsoft.com/office/drawing/2014/main" id="{17B9B3C5-10E4-4BBB-B78E-684BDCE405B8}"/>
              </a:ext>
            </a:extLst>
          </p:cNvPr>
          <p:cNvSpPr/>
          <p:nvPr/>
        </p:nvSpPr>
        <p:spPr>
          <a:xfrm>
            <a:off x="497245" y="4402219"/>
            <a:ext cx="3040898" cy="511200"/>
          </a:xfrm>
          <a:custGeom>
            <a:avLst/>
            <a:gdLst>
              <a:gd name="connsiteX0" fmla="*/ 0 w 2384106"/>
              <a:gd name="connsiteY0" fmla="*/ 0 h 1430463"/>
              <a:gd name="connsiteX1" fmla="*/ 2384106 w 2384106"/>
              <a:gd name="connsiteY1" fmla="*/ 0 h 1430463"/>
              <a:gd name="connsiteX2" fmla="*/ 2384106 w 2384106"/>
              <a:gd name="connsiteY2" fmla="*/ 1430463 h 1430463"/>
              <a:gd name="connsiteX3" fmla="*/ 0 w 2384106"/>
              <a:gd name="connsiteY3" fmla="*/ 1430463 h 1430463"/>
              <a:gd name="connsiteX4" fmla="*/ 0 w 2384106"/>
              <a:gd name="connsiteY4" fmla="*/ 0 h 1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1430463">
                <a:moveTo>
                  <a:pt x="0" y="0"/>
                </a:moveTo>
                <a:lnTo>
                  <a:pt x="2384106" y="0"/>
                </a:lnTo>
                <a:lnTo>
                  <a:pt x="2384106" y="1430463"/>
                </a:lnTo>
                <a:lnTo>
                  <a:pt x="0" y="1430463"/>
                </a:lnTo>
                <a:lnTo>
                  <a:pt x="0" y="0"/>
                </a:lnTo>
                <a:close/>
              </a:path>
            </a:pathLst>
          </a:custGeom>
          <a:solidFill>
            <a:srgbClr val="10107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целевой себестоимости продукции</a:t>
            </a:r>
            <a:endPara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олилиния: фигура 58">
            <a:extLst>
              <a:ext uri="{FF2B5EF4-FFF2-40B4-BE49-F238E27FC236}">
                <a16:creationId xmlns:a16="http://schemas.microsoft.com/office/drawing/2014/main" id="{624C9C1C-441B-4A9D-B82C-2E317A99011B}"/>
              </a:ext>
            </a:extLst>
          </p:cNvPr>
          <p:cNvSpPr/>
          <p:nvPr/>
        </p:nvSpPr>
        <p:spPr>
          <a:xfrm>
            <a:off x="497245" y="4908943"/>
            <a:ext cx="3040897" cy="511200"/>
          </a:xfrm>
          <a:custGeom>
            <a:avLst/>
            <a:gdLst>
              <a:gd name="connsiteX0" fmla="*/ 0 w 2384106"/>
              <a:gd name="connsiteY0" fmla="*/ 0 h 699310"/>
              <a:gd name="connsiteX1" fmla="*/ 2384106 w 2384106"/>
              <a:gd name="connsiteY1" fmla="*/ 0 h 699310"/>
              <a:gd name="connsiteX2" fmla="*/ 2384106 w 2384106"/>
              <a:gd name="connsiteY2" fmla="*/ 699310 h 699310"/>
              <a:gd name="connsiteX3" fmla="*/ 0 w 2384106"/>
              <a:gd name="connsiteY3" fmla="*/ 699310 h 699310"/>
              <a:gd name="connsiteX4" fmla="*/ 0 w 2384106"/>
              <a:gd name="connsiteY4" fmla="*/ 0 h 6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699310">
                <a:moveTo>
                  <a:pt x="0" y="0"/>
                </a:moveTo>
                <a:lnTo>
                  <a:pt x="2384106" y="0"/>
                </a:lnTo>
                <a:lnTo>
                  <a:pt x="2384106" y="699310"/>
                </a:lnTo>
                <a:lnTo>
                  <a:pt x="0" y="699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результатами интеллектуальной деятельности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889582" y="951385"/>
            <a:ext cx="3747693" cy="3713455"/>
            <a:chOff x="4402902" y="1396133"/>
            <a:chExt cx="3747693" cy="3713455"/>
          </a:xfrm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CA93DAC5-6F46-42AA-B35F-96AAF79046E6}"/>
                </a:ext>
              </a:extLst>
            </p:cNvPr>
            <p:cNvSpPr/>
            <p:nvPr/>
          </p:nvSpPr>
          <p:spPr>
            <a:xfrm>
              <a:off x="4402902" y="1396133"/>
              <a:ext cx="3744416" cy="3694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89FBBD47-6BF5-4719-82AD-0915E859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205" y="1397468"/>
              <a:ext cx="1518767" cy="1156218"/>
            </a:xfrm>
            <a:prstGeom prst="rect">
              <a:avLst/>
            </a:prstGeom>
          </p:spPr>
        </p:pic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165784E6-046C-49B5-8803-CCD5F6CBFD15}"/>
                </a:ext>
              </a:extLst>
            </p:cNvPr>
            <p:cNvSpPr/>
            <p:nvPr/>
          </p:nvSpPr>
          <p:spPr>
            <a:xfrm>
              <a:off x="4545326" y="2465043"/>
              <a:ext cx="33527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кадров для индустриального уклада или прыжок к отраслям 4.0?</a:t>
              </a:r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67932DE2-88E7-405E-80E9-F235E20C65A4}"/>
                </a:ext>
              </a:extLst>
            </p:cNvPr>
            <p:cNvGrpSpPr/>
            <p:nvPr/>
          </p:nvGrpSpPr>
          <p:grpSpPr>
            <a:xfrm>
              <a:off x="4880365" y="3130127"/>
              <a:ext cx="3091030" cy="1084110"/>
              <a:chOff x="1133178" y="1522576"/>
              <a:chExt cx="11058822" cy="2916514"/>
            </a:xfrm>
          </p:grpSpPr>
          <p:pic>
            <p:nvPicPr>
              <p:cNvPr id="97" name="Picture 3">
                <a:extLst>
                  <a:ext uri="{FF2B5EF4-FFF2-40B4-BE49-F238E27FC236}">
                    <a16:creationId xmlns:a16="http://schemas.microsoft.com/office/drawing/2014/main" id="{51791C55-DAEE-417A-94AF-EA0787BCA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3" t="37476" r="13283" b="28502"/>
              <a:stretch/>
            </p:blipFill>
            <p:spPr bwMode="auto">
              <a:xfrm>
                <a:off x="1133178" y="1522576"/>
                <a:ext cx="11058822" cy="2916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6469961D-B85F-4063-B0C5-4AD2F00B5EA5}"/>
                  </a:ext>
                </a:extLst>
              </p:cNvPr>
              <p:cNvSpPr/>
              <p:nvPr/>
            </p:nvSpPr>
            <p:spPr>
              <a:xfrm>
                <a:off x="1280592" y="1711327"/>
                <a:ext cx="3130500" cy="1391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id="{DAA36C28-3A93-4285-952F-357EE2D38D35}"/>
                  </a:ext>
                </a:extLst>
              </p:cNvPr>
              <p:cNvSpPr/>
              <p:nvPr/>
            </p:nvSpPr>
            <p:spPr>
              <a:xfrm>
                <a:off x="8769424" y="2277573"/>
                <a:ext cx="3422576" cy="1391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EB159875-AFAD-41E6-9E29-00FECD732BA7}"/>
                </a:ext>
              </a:extLst>
            </p:cNvPr>
            <p:cNvSpPr/>
            <p:nvPr/>
          </p:nvSpPr>
          <p:spPr>
            <a:xfrm>
              <a:off x="5494940" y="4421838"/>
              <a:ext cx="115768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Выход на серию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0334CC89-1D00-431D-B319-380D53DC8C68}"/>
                </a:ext>
              </a:extLst>
            </p:cNvPr>
            <p:cNvSpPr/>
            <p:nvPr/>
          </p:nvSpPr>
          <p:spPr>
            <a:xfrm>
              <a:off x="4406179" y="4586368"/>
              <a:ext cx="37444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Аналоговое инструменты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ramp-up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не работают, а цифровые не существуют</a:t>
              </a:r>
            </a:p>
          </p:txBody>
        </p:sp>
      </p:grpSp>
      <p:sp>
        <p:nvSpPr>
          <p:cNvPr id="100" name="Полилиния: фигура 69">
            <a:extLst>
              <a:ext uri="{FF2B5EF4-FFF2-40B4-BE49-F238E27FC236}">
                <a16:creationId xmlns:a16="http://schemas.microsoft.com/office/drawing/2014/main" id="{1B55E809-4FA3-4620-868F-FBFE9D6DA196}"/>
              </a:ext>
            </a:extLst>
          </p:cNvPr>
          <p:cNvSpPr/>
          <p:nvPr/>
        </p:nvSpPr>
        <p:spPr>
          <a:xfrm>
            <a:off x="8022867" y="3425022"/>
            <a:ext cx="3139200" cy="1080000"/>
          </a:xfrm>
          <a:custGeom>
            <a:avLst/>
            <a:gdLst>
              <a:gd name="connsiteX0" fmla="*/ 0 w 2384106"/>
              <a:gd name="connsiteY0" fmla="*/ 0 h 699310"/>
              <a:gd name="connsiteX1" fmla="*/ 2384106 w 2384106"/>
              <a:gd name="connsiteY1" fmla="*/ 0 h 699310"/>
              <a:gd name="connsiteX2" fmla="*/ 2384106 w 2384106"/>
              <a:gd name="connsiteY2" fmla="*/ 699310 h 699310"/>
              <a:gd name="connsiteX3" fmla="*/ 0 w 2384106"/>
              <a:gd name="connsiteY3" fmla="*/ 699310 h 699310"/>
              <a:gd name="connsiteX4" fmla="*/ 0 w 2384106"/>
              <a:gd name="connsiteY4" fmla="*/ 0 h 6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699310">
                <a:moveTo>
                  <a:pt x="0" y="0"/>
                </a:moveTo>
                <a:lnTo>
                  <a:pt x="2384106" y="0"/>
                </a:lnTo>
                <a:lnTo>
                  <a:pt x="2384106" y="699310"/>
                </a:lnTo>
                <a:lnTo>
                  <a:pt x="0" y="6993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решения задач развития и цифровой трансформации предприятия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олилиния: фигура 70">
            <a:extLst>
              <a:ext uri="{FF2B5EF4-FFF2-40B4-BE49-F238E27FC236}">
                <a16:creationId xmlns:a16="http://schemas.microsoft.com/office/drawing/2014/main" id="{F42C52AD-2C14-44A8-952E-FC7362C91A2C}"/>
              </a:ext>
            </a:extLst>
          </p:cNvPr>
          <p:cNvSpPr/>
          <p:nvPr/>
        </p:nvSpPr>
        <p:spPr>
          <a:xfrm>
            <a:off x="8278521" y="1899444"/>
            <a:ext cx="3139200" cy="1080000"/>
          </a:xfrm>
          <a:custGeom>
            <a:avLst/>
            <a:gdLst>
              <a:gd name="connsiteX0" fmla="*/ 0 w 2384106"/>
              <a:gd name="connsiteY0" fmla="*/ 0 h 1430463"/>
              <a:gd name="connsiteX1" fmla="*/ 2384106 w 2384106"/>
              <a:gd name="connsiteY1" fmla="*/ 0 h 1430463"/>
              <a:gd name="connsiteX2" fmla="*/ 2384106 w 2384106"/>
              <a:gd name="connsiteY2" fmla="*/ 1430463 h 1430463"/>
              <a:gd name="connsiteX3" fmla="*/ 0 w 2384106"/>
              <a:gd name="connsiteY3" fmla="*/ 1430463 h 1430463"/>
              <a:gd name="connsiteX4" fmla="*/ 0 w 2384106"/>
              <a:gd name="connsiteY4" fmla="*/ 0 h 1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06" h="1430463">
                <a:moveTo>
                  <a:pt x="0" y="0"/>
                </a:moveTo>
                <a:lnTo>
                  <a:pt x="2384106" y="0"/>
                </a:lnTo>
                <a:lnTo>
                  <a:pt x="2384106" y="1430463"/>
                </a:lnTo>
                <a:lnTo>
                  <a:pt x="0" y="1430463"/>
                </a:lnTo>
                <a:lnTo>
                  <a:pt x="0" y="0"/>
                </a:lnTo>
                <a:close/>
              </a:path>
            </a:pathLst>
          </a:custGeom>
          <a:solidFill>
            <a:srgbClr val="10107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готовность решения текущих задач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(минимальный адаптационный период) </a:t>
            </a:r>
            <a:endPara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4">
            <a:extLst>
              <a:ext uri="{FF2B5EF4-FFF2-40B4-BE49-F238E27FC236}">
                <a16:creationId xmlns:a16="http://schemas.microsoft.com/office/drawing/2014/main" id="{712C42C3-01C7-498F-B953-6F096321A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9"/>
          <a:stretch/>
        </p:blipFill>
        <p:spPr bwMode="auto">
          <a:xfrm>
            <a:off x="3979325" y="5766510"/>
            <a:ext cx="1800000" cy="9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>
            <a:extLst>
              <a:ext uri="{FF2B5EF4-FFF2-40B4-BE49-F238E27FC236}">
                <a16:creationId xmlns:a16="http://schemas.microsoft.com/office/drawing/2014/main" id="{2D2FB842-FB96-4F09-AA70-4BB59D33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5782702" y="5765839"/>
            <a:ext cx="1800000" cy="9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7">
            <a:extLst>
              <a:ext uri="{FF2B5EF4-FFF2-40B4-BE49-F238E27FC236}">
                <a16:creationId xmlns:a16="http://schemas.microsoft.com/office/drawing/2014/main" id="{1CF0E3F6-60D8-417D-B6F1-8D80DF5F4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12784" r="3745"/>
          <a:stretch/>
        </p:blipFill>
        <p:spPr bwMode="auto">
          <a:xfrm>
            <a:off x="7585986" y="5754146"/>
            <a:ext cx="1849675" cy="9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5734EA6-A86D-4743-97B5-EDFDD9A549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035" t="40788" r="17522" b="21817"/>
          <a:stretch/>
        </p:blipFill>
        <p:spPr>
          <a:xfrm>
            <a:off x="9458725" y="5754162"/>
            <a:ext cx="1800000" cy="974502"/>
          </a:xfrm>
          <a:prstGeom prst="rect">
            <a:avLst/>
          </a:prstGeom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04517A43-9304-4A55-B414-6C41BA650CA8}"/>
              </a:ext>
            </a:extLst>
          </p:cNvPr>
          <p:cNvSpPr/>
          <p:nvPr/>
        </p:nvSpPr>
        <p:spPr>
          <a:xfrm>
            <a:off x="3987851" y="5160987"/>
            <a:ext cx="1723680" cy="529627"/>
          </a:xfrm>
          <a:prstGeom prst="rect">
            <a:avLst/>
          </a:prstGeom>
          <a:solidFill>
            <a:srgbClr val="0060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 2.0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уклад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EACD311-1D57-4644-93CB-CA2726593D8A}"/>
              </a:ext>
            </a:extLst>
          </p:cNvPr>
          <p:cNvSpPr/>
          <p:nvPr/>
        </p:nvSpPr>
        <p:spPr>
          <a:xfrm>
            <a:off x="5693702" y="5162450"/>
            <a:ext cx="1885152" cy="528164"/>
          </a:xfrm>
          <a:prstGeom prst="rect">
            <a:avLst/>
          </a:prstGeom>
          <a:solidFill>
            <a:srgbClr val="C5D9E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 3.0</a:t>
            </a:r>
          </a:p>
          <a:p>
            <a:pPr algn="ctr"/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уклад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D75CA4B-9F16-4E44-90CE-2776970E7B32}"/>
              </a:ext>
            </a:extLst>
          </p:cNvPr>
          <p:cNvSpPr/>
          <p:nvPr/>
        </p:nvSpPr>
        <p:spPr>
          <a:xfrm>
            <a:off x="7568339" y="5157466"/>
            <a:ext cx="1862042" cy="533148"/>
          </a:xfrm>
          <a:prstGeom prst="rect">
            <a:avLst/>
          </a:prstGeom>
          <a:solidFill>
            <a:srgbClr val="0060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 Индустрии 4.0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уклад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9316380-3876-4ABB-9A2F-A35561D45090}"/>
              </a:ext>
            </a:extLst>
          </p:cNvPr>
          <p:cNvSpPr/>
          <p:nvPr/>
        </p:nvSpPr>
        <p:spPr>
          <a:xfrm>
            <a:off x="9430381" y="5162189"/>
            <a:ext cx="1828344" cy="528425"/>
          </a:xfrm>
          <a:prstGeom prst="rect">
            <a:avLst/>
          </a:prstGeom>
          <a:solidFill>
            <a:srgbClr val="EDF1F5"/>
          </a:solidFill>
          <a:ln>
            <a:solidFill>
              <a:srgbClr val="006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 4.0</a:t>
            </a:r>
          </a:p>
          <a:p>
            <a:pPr algn="ctr"/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уклад</a:t>
            </a:r>
            <a:endParaRPr lang="en-GB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512637-1336-4144-821D-EA7D7A2D9D8A}"/>
              </a:ext>
            </a:extLst>
          </p:cNvPr>
          <p:cNvSpPr txBox="1"/>
          <p:nvPr/>
        </p:nvSpPr>
        <p:spPr>
          <a:xfrm>
            <a:off x="8419152" y="4838853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1%*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ADC1E4D-53A8-4CC9-A6E5-BF7A7FC74391}"/>
              </a:ext>
            </a:extLst>
          </p:cNvPr>
          <p:cNvSpPr txBox="1"/>
          <p:nvPr/>
        </p:nvSpPr>
        <p:spPr>
          <a:xfrm>
            <a:off x="7110652" y="4854935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5%*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278D939-DF57-4C27-A380-F53180FC9880}"/>
              </a:ext>
            </a:extLst>
          </p:cNvPr>
          <p:cNvSpPr txBox="1"/>
          <p:nvPr/>
        </p:nvSpPr>
        <p:spPr>
          <a:xfrm>
            <a:off x="5651568" y="4869333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16%*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8CFD506-0991-4A78-BEA2-6AB5EE743076}"/>
              </a:ext>
            </a:extLst>
          </p:cNvPr>
          <p:cNvSpPr txBox="1"/>
          <p:nvPr/>
        </p:nvSpPr>
        <p:spPr>
          <a:xfrm>
            <a:off x="4520760" y="4854093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78%*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8CFD506-0991-4A78-BEA2-6AB5EE743076}"/>
              </a:ext>
            </a:extLst>
          </p:cNvPr>
          <p:cNvSpPr txBox="1"/>
          <p:nvPr/>
        </p:nvSpPr>
        <p:spPr>
          <a:xfrm>
            <a:off x="636391" y="6392223"/>
            <a:ext cx="3395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* % промышленных предприятий данного уровня развития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F8131BFA-5CCC-4213-A487-9366D93DD1DB}"/>
              </a:ext>
            </a:extLst>
          </p:cNvPr>
          <p:cNvSpPr/>
          <p:nvPr/>
        </p:nvSpPr>
        <p:spPr>
          <a:xfrm>
            <a:off x="7672024" y="1007332"/>
            <a:ext cx="4352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Сжатие инновационного цикла возможно только за счет применения  передовых производственных технологий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2194" y="529384"/>
            <a:ext cx="1117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Актуальный запрос предприятий ОПК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E32258-658A-4A36-8F4C-07961334EB65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282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156" name="Rectangle 17">
            <a:extLst>
              <a:ext uri="{FF2B5EF4-FFF2-40B4-BE49-F238E27FC236}">
                <a16:creationId xmlns:a16="http://schemas.microsoft.com/office/drawing/2014/main" id="{403537B5-388D-48EF-B618-E131667DC29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2069" y="1416022"/>
            <a:ext cx="1134177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Системное инженерное мышление 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Межкультурное взаимодействие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</a:t>
            </a:r>
          </a:p>
        </p:txBody>
      </p:sp>
      <p:sp>
        <p:nvSpPr>
          <p:cNvPr id="157" name="Rectangle 17">
            <a:extLst>
              <a:ext uri="{FF2B5EF4-FFF2-40B4-BE49-F238E27FC236}">
                <a16:creationId xmlns:a16="http://schemas.microsoft.com/office/drawing/2014/main" id="{DB499799-1F9A-40E5-8E22-0EF3B2A46A7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459020" y="2415368"/>
            <a:ext cx="3357161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-физических производственных систем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распределенными сетями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управление цифровыми двойниками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обучение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нейросетей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цифровой безопасностью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материалов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заданными свойствами</a:t>
            </a:r>
          </a:p>
        </p:txBody>
      </p:sp>
      <p:sp>
        <p:nvSpPr>
          <p:cNvPr id="158" name="Rectangle 17">
            <a:extLst>
              <a:ext uri="{FF2B5EF4-FFF2-40B4-BE49-F238E27FC236}">
                <a16:creationId xmlns:a16="http://schemas.microsoft.com/office/drawing/2014/main" id="{96E20BCF-13FE-4BB8-8A61-4E28C5C28B3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78314" y="1416022"/>
            <a:ext cx="438387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Критический анализ проблемных ситуаций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коммуникативные технологии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режиме высокой неопределенности</a:t>
            </a:r>
          </a:p>
        </p:txBody>
      </p:sp>
      <p:sp>
        <p:nvSpPr>
          <p:cNvPr id="159" name="Rectangle 29">
            <a:extLst>
              <a:ext uri="{FF2B5EF4-FFF2-40B4-BE49-F238E27FC236}">
                <a16:creationId xmlns:a16="http://schemas.microsoft.com/office/drawing/2014/main" id="{CBB87F4F-5B2B-4E25-A93B-4AD6F6583DA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78314" y="2442025"/>
            <a:ext cx="3415107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3526">
              <a:spcBef>
                <a:spcPts val="300"/>
              </a:spcBef>
              <a:buSzPct val="125000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1620" lvl="1" defTabSz="913526">
              <a:spcBef>
                <a:spcPts val="300"/>
              </a:spcBef>
              <a:buSzPct val="125000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программируемыми средами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под заданную стоимость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Компьютерное моделирование процессов и объектов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жизненном циклом изделия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дизайн продуктов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 up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периодом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технологическим развитием предприятия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29">
            <a:extLst>
              <a:ext uri="{FF2B5EF4-FFF2-40B4-BE49-F238E27FC236}">
                <a16:creationId xmlns:a16="http://schemas.microsoft.com/office/drawing/2014/main" id="{CB00BE40-23A4-4898-8331-7CB5627463E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20025" y="5484031"/>
            <a:ext cx="9959315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данными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требованиями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проектами</a:t>
            </a:r>
          </a:p>
        </p:txBody>
      </p:sp>
      <p:sp>
        <p:nvSpPr>
          <p:cNvPr id="161" name="Rectangle 29">
            <a:extLst>
              <a:ext uri="{FF2B5EF4-FFF2-40B4-BE49-F238E27FC236}">
                <a16:creationId xmlns:a16="http://schemas.microsoft.com/office/drawing/2014/main" id="{B360BB17-D7A2-43A1-BC40-5F4A3315879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10734" y="5512287"/>
            <a:ext cx="4417429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 предпринимательство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цепями поставок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</a:t>
            </a:r>
          </a:p>
        </p:txBody>
      </p:sp>
      <p:sp>
        <p:nvSpPr>
          <p:cNvPr id="162" name="Rectangle 17">
            <a:extLst>
              <a:ext uri="{FF2B5EF4-FFF2-40B4-BE49-F238E27FC236}">
                <a16:creationId xmlns:a16="http://schemas.microsoft.com/office/drawing/2014/main" id="{F5F825B2-C2A8-4FC2-8FF8-5440AB31D41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471377" y="5735425"/>
            <a:ext cx="308801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математика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ТРИЗ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</a:t>
            </a:r>
          </a:p>
        </p:txBody>
      </p:sp>
      <p:sp>
        <p:nvSpPr>
          <p:cNvPr id="163" name="Rectangle 29">
            <a:extLst>
              <a:ext uri="{FF2B5EF4-FFF2-40B4-BE49-F238E27FC236}">
                <a16:creationId xmlns:a16="http://schemas.microsoft.com/office/drawing/2014/main" id="{853C4BE1-F7A9-43B5-9BEB-B7948F3123A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38739" y="2462078"/>
            <a:ext cx="3415107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3526">
              <a:spcBef>
                <a:spcPts val="300"/>
              </a:spcBef>
              <a:buSzPct val="125000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проектирования изделий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процессов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расчеты 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технологических процессов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 производство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 производственных систем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эксплуатация информационных систем</a:t>
            </a:r>
          </a:p>
          <a:p>
            <a:pPr marL="287370" lvl="1" indent="-285750" defTabSz="913526">
              <a:spcBef>
                <a:spcPts val="300"/>
              </a:spcBef>
              <a:buSzPct val="125000"/>
              <a:buFont typeface="IBM Plex Sans" panose="020B0503050203000203" pitchFamily="34" charset="0"/>
              <a:buChar char="–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5" name="Picture 4" descr="Иконка «Программирование» — скачай бесплатно PNG и векторе">
            <a:extLst>
              <a:ext uri="{FF2B5EF4-FFF2-40B4-BE49-F238E27FC236}">
                <a16:creationId xmlns:a16="http://schemas.microsoft.com/office/drawing/2014/main" id="{E7056313-B173-4EAD-A25E-867784FD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3" y="22887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8" descr="GeekBrains | Яндекс Дзен">
            <a:extLst>
              <a:ext uri="{FF2B5EF4-FFF2-40B4-BE49-F238E27FC236}">
                <a16:creationId xmlns:a16="http://schemas.microsoft.com/office/drawing/2014/main" id="{BB0FAEC9-E6F1-46DF-B44C-2C4CC0DFE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3" b="14865"/>
          <a:stretch/>
        </p:blipFill>
        <p:spPr bwMode="auto">
          <a:xfrm>
            <a:off x="427843" y="5642866"/>
            <a:ext cx="494930" cy="5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7B8A9E9B-7AA5-4CC1-8EFB-9DF644BF5E6D}"/>
              </a:ext>
            </a:extLst>
          </p:cNvPr>
          <p:cNvSpPr txBox="1"/>
          <p:nvPr/>
        </p:nvSpPr>
        <p:spPr>
          <a:xfrm>
            <a:off x="4572100" y="994643"/>
            <a:ext cx="243682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</a:rPr>
              <a:t>Software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</a:rPr>
              <a:t>компетенции</a:t>
            </a:r>
          </a:p>
        </p:txBody>
      </p:sp>
      <p:pic>
        <p:nvPicPr>
          <p:cNvPr id="169" name="Picture 16" descr="Иконка «Тайм-менеджмент» — скачай бесплатно PNG и векторе">
            <a:extLst>
              <a:ext uri="{FF2B5EF4-FFF2-40B4-BE49-F238E27FC236}">
                <a16:creationId xmlns:a16="http://schemas.microsoft.com/office/drawing/2014/main" id="{56C9F8E4-CE02-471F-B330-CFCF77ED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9" y="89392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8A3996F3-79C7-4228-A79A-F0E0645C74EF}"/>
              </a:ext>
            </a:extLst>
          </p:cNvPr>
          <p:cNvSpPr txBox="1"/>
          <p:nvPr/>
        </p:nvSpPr>
        <p:spPr>
          <a:xfrm>
            <a:off x="4572100" y="5309363"/>
            <a:ext cx="256185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600" b="1" dirty="0" err="1">
                <a:solidFill>
                  <a:srgbClr val="800000"/>
                </a:solidFill>
                <a:latin typeface="Arial" panose="020B0604020202020204" pitchFamily="34" charset="0"/>
              </a:rPr>
              <a:t>Brainware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</a:rPr>
              <a:t> компетенции</a:t>
            </a:r>
          </a:p>
        </p:txBody>
      </p: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28F024F1-8E9D-4B90-AE4B-AD3633CD3201}"/>
              </a:ext>
            </a:extLst>
          </p:cNvPr>
          <p:cNvCxnSpPr/>
          <p:nvPr/>
        </p:nvCxnSpPr>
        <p:spPr>
          <a:xfrm>
            <a:off x="764641" y="2195299"/>
            <a:ext cx="30035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9C703326-A8FC-4923-8BD7-515B6BDC3957}"/>
              </a:ext>
            </a:extLst>
          </p:cNvPr>
          <p:cNvCxnSpPr>
            <a:cxnSpLocks/>
          </p:cNvCxnSpPr>
          <p:nvPr/>
        </p:nvCxnSpPr>
        <p:spPr>
          <a:xfrm>
            <a:off x="4150124" y="2172016"/>
            <a:ext cx="3669367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97EE70DF-0C9F-404E-B45D-C3F7D43F6FC3}"/>
              </a:ext>
            </a:extLst>
          </p:cNvPr>
          <p:cNvCxnSpPr>
            <a:cxnSpLocks/>
          </p:cNvCxnSpPr>
          <p:nvPr/>
        </p:nvCxnSpPr>
        <p:spPr>
          <a:xfrm>
            <a:off x="8365555" y="2172016"/>
            <a:ext cx="3184904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DD9AB3B7-C7DC-461A-9783-3DD46FF2211F}"/>
              </a:ext>
            </a:extLst>
          </p:cNvPr>
          <p:cNvCxnSpPr>
            <a:cxnSpLocks/>
          </p:cNvCxnSpPr>
          <p:nvPr/>
        </p:nvCxnSpPr>
        <p:spPr>
          <a:xfrm>
            <a:off x="764641" y="5642866"/>
            <a:ext cx="10947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BEAC25-A5F4-49F4-9E84-3818946F7CB0}"/>
              </a:ext>
            </a:extLst>
          </p:cNvPr>
          <p:cNvSpPr txBox="1"/>
          <p:nvPr/>
        </p:nvSpPr>
        <p:spPr>
          <a:xfrm>
            <a:off x="4572100" y="2302660"/>
            <a:ext cx="250414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</a:rPr>
              <a:t>Hardware </a:t>
            </a: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</a:rPr>
              <a:t>компетенции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194" y="529384"/>
            <a:ext cx="1117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руководящих кадров для цифровой трансформации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55B02-3F21-4CCB-8DCC-68838F0E8F74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420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91D12050-5EA0-41BB-B3AA-62502A167533}"/>
              </a:ext>
            </a:extLst>
          </p:cNvPr>
          <p:cNvSpPr/>
          <p:nvPr/>
        </p:nvSpPr>
        <p:spPr>
          <a:xfrm>
            <a:off x="2527194" y="1906943"/>
            <a:ext cx="5991267" cy="371661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ИОТ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AD78BF4-3315-41C9-9D59-B58DF0313BDD}"/>
              </a:ext>
            </a:extLst>
          </p:cNvPr>
          <p:cNvSpPr/>
          <p:nvPr/>
        </p:nvSpPr>
        <p:spPr>
          <a:xfrm>
            <a:off x="7626713" y="2424962"/>
            <a:ext cx="2493730" cy="11986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Выходной ассесмент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E43F6A-9B12-400A-9CB2-E352CC94FA4C}"/>
              </a:ext>
            </a:extLst>
          </p:cNvPr>
          <p:cNvSpPr/>
          <p:nvPr/>
        </p:nvSpPr>
        <p:spPr>
          <a:xfrm>
            <a:off x="1101218" y="2679952"/>
            <a:ext cx="2293632" cy="18685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Входной ассесмент</a:t>
            </a:r>
          </a:p>
        </p:txBody>
      </p:sp>
      <p:sp>
        <p:nvSpPr>
          <p:cNvPr id="81" name="Прямоугольник: скругленные углы 26">
            <a:extLst>
              <a:ext uri="{FF2B5EF4-FFF2-40B4-BE49-F238E27FC236}">
                <a16:creationId xmlns:a16="http://schemas.microsoft.com/office/drawing/2014/main" id="{BA74CA4B-0845-4066-8CF0-79B6DE63D2E2}"/>
              </a:ext>
            </a:extLst>
          </p:cNvPr>
          <p:cNvSpPr/>
          <p:nvPr/>
        </p:nvSpPr>
        <p:spPr>
          <a:xfrm>
            <a:off x="3737364" y="4669824"/>
            <a:ext cx="3354342" cy="4203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38" name="Стрелка: вправо 1">
            <a:extLst>
              <a:ext uri="{FF2B5EF4-FFF2-40B4-BE49-F238E27FC236}">
                <a16:creationId xmlns:a16="http://schemas.microsoft.com/office/drawing/2014/main" id="{92B0278C-D96B-48C0-ACCC-3EB0FD77BEBF}"/>
              </a:ext>
            </a:extLst>
          </p:cNvPr>
          <p:cNvSpPr/>
          <p:nvPr/>
        </p:nvSpPr>
        <p:spPr>
          <a:xfrm>
            <a:off x="1187155" y="3315502"/>
            <a:ext cx="2058909" cy="895122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57" name="Прямоугольник: скругленные углы 26">
            <a:extLst>
              <a:ext uri="{FF2B5EF4-FFF2-40B4-BE49-F238E27FC236}">
                <a16:creationId xmlns:a16="http://schemas.microsoft.com/office/drawing/2014/main" id="{FD57553C-6F6C-4346-B42C-70E849893D66}"/>
              </a:ext>
            </a:extLst>
          </p:cNvPr>
          <p:cNvSpPr/>
          <p:nvPr/>
        </p:nvSpPr>
        <p:spPr>
          <a:xfrm>
            <a:off x="3573186" y="3130018"/>
            <a:ext cx="3711013" cy="8951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индустриального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A2D6B-10B7-4D33-9FB1-50EF9AC1ADAC}"/>
              </a:ext>
            </a:extLst>
          </p:cNvPr>
          <p:cNvSpPr txBox="1"/>
          <p:nvPr/>
        </p:nvSpPr>
        <p:spPr>
          <a:xfrm>
            <a:off x="1202262" y="3257589"/>
            <a:ext cx="153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Трудовые функции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69EB56-7596-4CD0-93D6-5CB19F863561}"/>
              </a:ext>
            </a:extLst>
          </p:cNvPr>
          <p:cNvSpPr txBox="1"/>
          <p:nvPr/>
        </p:nvSpPr>
        <p:spPr>
          <a:xfrm>
            <a:off x="1122189" y="3999158"/>
            <a:ext cx="1711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задание</a:t>
            </a:r>
          </a:p>
        </p:txBody>
      </p:sp>
      <p:sp>
        <p:nvSpPr>
          <p:cNvPr id="83" name="Прямоугольник: скругленные углы 26">
            <a:extLst>
              <a:ext uri="{FF2B5EF4-FFF2-40B4-BE49-F238E27FC236}">
                <a16:creationId xmlns:a16="http://schemas.microsoft.com/office/drawing/2014/main" id="{4DE66537-8F00-4869-9B1F-07E211377F9E}"/>
              </a:ext>
            </a:extLst>
          </p:cNvPr>
          <p:cNvSpPr/>
          <p:nvPr/>
        </p:nvSpPr>
        <p:spPr>
          <a:xfrm>
            <a:off x="8035290" y="4433038"/>
            <a:ext cx="1729740" cy="610054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проекта</a:t>
            </a:r>
          </a:p>
        </p:txBody>
      </p:sp>
      <p:sp>
        <p:nvSpPr>
          <p:cNvPr id="86" name="Прямоугольник: скругленные углы 26">
            <a:extLst>
              <a:ext uri="{FF2B5EF4-FFF2-40B4-BE49-F238E27FC236}">
                <a16:creationId xmlns:a16="http://schemas.microsoft.com/office/drawing/2014/main" id="{B2BE46C0-5F59-46D8-9181-117907B3CCB7}"/>
              </a:ext>
            </a:extLst>
          </p:cNvPr>
          <p:cNvSpPr/>
          <p:nvPr/>
        </p:nvSpPr>
        <p:spPr>
          <a:xfrm>
            <a:off x="7901731" y="2891395"/>
            <a:ext cx="1837013" cy="524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по компетенциям</a:t>
            </a:r>
          </a:p>
        </p:txBody>
      </p:sp>
      <p:sp>
        <p:nvSpPr>
          <p:cNvPr id="87" name="Прямоугольник: скругленные углы 26">
            <a:extLst>
              <a:ext uri="{FF2B5EF4-FFF2-40B4-BE49-F238E27FC236}">
                <a16:creationId xmlns:a16="http://schemas.microsoft.com/office/drawing/2014/main" id="{FE41F38F-6DA0-4B07-A620-6257497E979B}"/>
              </a:ext>
            </a:extLst>
          </p:cNvPr>
          <p:cNvSpPr/>
          <p:nvPr/>
        </p:nvSpPr>
        <p:spPr>
          <a:xfrm>
            <a:off x="3737364" y="4128232"/>
            <a:ext cx="3354342" cy="4203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производства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77A16D9-6560-464C-9FD0-353B0AB13132}"/>
              </a:ext>
            </a:extLst>
          </p:cNvPr>
          <p:cNvCxnSpPr>
            <a:cxnSpLocks/>
          </p:cNvCxnSpPr>
          <p:nvPr/>
        </p:nvCxnSpPr>
        <p:spPr>
          <a:xfrm>
            <a:off x="8900160" y="3763063"/>
            <a:ext cx="0" cy="57532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7E44ECB-E4F1-4D62-A40C-4697A03BDC13}"/>
              </a:ext>
            </a:extLst>
          </p:cNvPr>
          <p:cNvSpPr/>
          <p:nvPr/>
        </p:nvSpPr>
        <p:spPr>
          <a:xfrm>
            <a:off x="375440" y="517462"/>
            <a:ext cx="1117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подготовки руководящих кадров для цифровой трансформации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9E83A-2C24-4E5B-B269-F4795ADA875F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01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420" y="4840373"/>
            <a:ext cx="2082301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75334">
              <a:defRPr/>
            </a:pPr>
            <a:r>
              <a:rPr lang="ru-RU" sz="1050" b="1" dirty="0">
                <a:solidFill>
                  <a:srgbClr val="274193"/>
                </a:solidFill>
                <a:latin typeface="Arial"/>
                <a:ea typeface="Calibri" panose="020F0502020204030204" pitchFamily="34" charset="0"/>
                <a:cs typeface="Arial Black" panose="020B0604020202020204" pitchFamily="34" charset="0"/>
              </a:rPr>
              <a:t>Потенциал</a:t>
            </a:r>
            <a:r>
              <a:rPr lang="ru-RU" sz="1000" b="1" dirty="0">
                <a:solidFill>
                  <a:srgbClr val="274193"/>
                </a:solidFill>
                <a:latin typeface="Arial"/>
                <a:ea typeface="Calibri" panose="020F0502020204030204" pitchFamily="34" charset="0"/>
                <a:cs typeface="Arial Black" panose="020B0604020202020204" pitchFamily="34" charset="0"/>
              </a:rPr>
              <a:t> и заделы СТАНКИНа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214204-17B5-4ED2-92E5-55F458FD26E1}"/>
              </a:ext>
            </a:extLst>
          </p:cNvPr>
          <p:cNvSpPr/>
          <p:nvPr/>
        </p:nvSpPr>
        <p:spPr>
          <a:xfrm>
            <a:off x="2484400" y="6076928"/>
            <a:ext cx="10210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вклад по направлению Машиностроение </a:t>
            </a: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CD521A24-F6F1-47AF-A867-390CA0FC28F0}"/>
              </a:ext>
            </a:extLst>
          </p:cNvPr>
          <p:cNvSpPr/>
          <p:nvPr/>
        </p:nvSpPr>
        <p:spPr>
          <a:xfrm>
            <a:off x="2500600" y="5870851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17,7%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2EF743-C092-4114-84FE-BDFEE6C98374}"/>
              </a:ext>
            </a:extLst>
          </p:cNvPr>
          <p:cNvSpPr/>
          <p:nvPr/>
        </p:nvSpPr>
        <p:spPr>
          <a:xfrm>
            <a:off x="1334427" y="5313748"/>
            <a:ext cx="7807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</a:t>
            </a: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B931EA95-2C62-4D28-B722-5FC7C4789BE2}"/>
              </a:ext>
            </a:extLst>
          </p:cNvPr>
          <p:cNvSpPr/>
          <p:nvPr/>
        </p:nvSpPr>
        <p:spPr>
          <a:xfrm>
            <a:off x="1328623" y="5138400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6B9C41-EC4B-4DBF-9489-5A57D48A4C3F}"/>
              </a:ext>
            </a:extLst>
          </p:cNvPr>
          <p:cNvSpPr/>
          <p:nvPr/>
        </p:nvSpPr>
        <p:spPr>
          <a:xfrm>
            <a:off x="2484400" y="5319405"/>
            <a:ext cx="747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доходов от НИОКР</a:t>
            </a: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EE764E71-2AA5-40AE-83D8-5648F3568642}"/>
              </a:ext>
            </a:extLst>
          </p:cNvPr>
          <p:cNvSpPr/>
          <p:nvPr/>
        </p:nvSpPr>
        <p:spPr>
          <a:xfrm>
            <a:off x="2486187" y="5138400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CF3E29-A70A-42CB-8735-0F9537EACBCF}"/>
              </a:ext>
            </a:extLst>
          </p:cNvPr>
          <p:cNvSpPr/>
          <p:nvPr/>
        </p:nvSpPr>
        <p:spPr>
          <a:xfrm>
            <a:off x="412756" y="5328555"/>
            <a:ext cx="552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категория</a:t>
            </a: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A3BDD633-F2DC-4DE2-B81D-B3A7DE7E67D6}"/>
              </a:ext>
            </a:extLst>
          </p:cNvPr>
          <p:cNvSpPr/>
          <p:nvPr/>
        </p:nvSpPr>
        <p:spPr>
          <a:xfrm>
            <a:off x="432420" y="5138400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EE6C38-1F3C-45ED-914D-AD8169C232F8}"/>
              </a:ext>
            </a:extLst>
          </p:cNvPr>
          <p:cNvSpPr/>
          <p:nvPr/>
        </p:nvSpPr>
        <p:spPr>
          <a:xfrm>
            <a:off x="1328623" y="6068845"/>
            <a:ext cx="888252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инновационная площадка</a:t>
            </a: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787B4121-5B80-4CFC-B0F3-6D63312C6E47}"/>
              </a:ext>
            </a:extLst>
          </p:cNvPr>
          <p:cNvSpPr/>
          <p:nvPr/>
        </p:nvSpPr>
        <p:spPr>
          <a:xfrm>
            <a:off x="1328623" y="5870851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9C3FDA-6AF4-4804-A709-7C2E54C082C8}"/>
              </a:ext>
            </a:extLst>
          </p:cNvPr>
          <p:cNvSpPr/>
          <p:nvPr/>
        </p:nvSpPr>
        <p:spPr>
          <a:xfrm>
            <a:off x="425120" y="6087057"/>
            <a:ext cx="4552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НОЦ</a:t>
            </a: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CBEE39EA-9D79-405C-B8DC-0D3237D054DF}"/>
              </a:ext>
            </a:extLst>
          </p:cNvPr>
          <p:cNvSpPr/>
          <p:nvPr/>
        </p:nvSpPr>
        <p:spPr>
          <a:xfrm>
            <a:off x="412756" y="5870851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F89142-6A38-497B-8DD3-435CE03943DD}"/>
              </a:ext>
            </a:extLst>
          </p:cNvPr>
          <p:cNvSpPr/>
          <p:nvPr/>
        </p:nvSpPr>
        <p:spPr>
          <a:xfrm>
            <a:off x="3811046" y="6085945"/>
            <a:ext cx="14632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Russia</a:t>
            </a:r>
          </a:p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(Технологическое предпринимательство, 2020)</a:t>
            </a: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6BAE1A6C-55C3-447B-B87B-89860229070A}"/>
              </a:ext>
            </a:extLst>
          </p:cNvPr>
          <p:cNvSpPr/>
          <p:nvPr/>
        </p:nvSpPr>
        <p:spPr>
          <a:xfrm>
            <a:off x="3830711" y="5870851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661620-A9F8-4CD1-9D1D-56F4619B3D75}"/>
              </a:ext>
            </a:extLst>
          </p:cNvPr>
          <p:cNvSpPr/>
          <p:nvPr/>
        </p:nvSpPr>
        <p:spPr>
          <a:xfrm>
            <a:off x="3823408" y="5329667"/>
            <a:ext cx="13197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75334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 на «Цифровом прорыве» – 2019, 20, 21.</a:t>
            </a: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8271E6C8-E5E1-46F0-BA6E-B924FD8A1DB8}"/>
              </a:ext>
            </a:extLst>
          </p:cNvPr>
          <p:cNvSpPr/>
          <p:nvPr/>
        </p:nvSpPr>
        <p:spPr>
          <a:xfrm>
            <a:off x="3811046" y="5138400"/>
            <a:ext cx="468000" cy="144000"/>
          </a:xfrm>
          <a:prstGeom prst="parallelogram">
            <a:avLst/>
          </a:prstGeom>
          <a:solidFill>
            <a:srgbClr val="D3043A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10753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41CFE5-1B0B-6544-ADD8-F20FD0A56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23434" y="1772608"/>
            <a:ext cx="517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Примеры образовательных программ ДПО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http://medprom.ru/pictures/mpcp_0000428/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65" y="5191086"/>
            <a:ext cx="372350" cy="1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8" descr="http://www.russianhelicopters.aero/bitrix/templates/company/images/logo/mv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910" y="5657829"/>
            <a:ext cx="474079" cy="4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0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54" y="5534722"/>
            <a:ext cx="772930" cy="5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http://www.souzmash.ru/sites/default/files/styles/union_partners/public/field/image/partners/rpkb_0.png?itok=DB03vOH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60" y="4728422"/>
            <a:ext cx="1022126" cy="59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http://www.oaobpi.ru/images/kbp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3" y="4816823"/>
            <a:ext cx="617185" cy="2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http://drive2moto.ru/includes/images/cat/lifanm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49" y="5536725"/>
            <a:ext cx="715453" cy="5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http://www.vp-irk.ru/assets/images/fireworks/postavka/ni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551" y="4780897"/>
            <a:ext cx="619053" cy="4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24" y="6280125"/>
            <a:ext cx="326585" cy="315154"/>
          </a:xfrm>
          <a:prstGeom prst="rect">
            <a:avLst/>
          </a:prstGeom>
        </p:spPr>
      </p:pic>
      <p:pic>
        <p:nvPicPr>
          <p:cNvPr id="42" name="Picture 6" descr="https://upload.wikimedia.org/wikipedia/ru/2/24/NPO_Bazal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33" y="5999564"/>
            <a:ext cx="617233" cy="5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s://hh.ru/employer-logo/170685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03" y="6322060"/>
            <a:ext cx="965142" cy="2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upload.wikimedia.org/wikipedia/ru/a/a1/%D0%A6%D0%9D%D0%98%D0%98%D0%90%D0%9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03" y="4759212"/>
            <a:ext cx="318083" cy="2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eco-systema.com/upload/iblock/206/vomz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62" y="5966229"/>
            <a:ext cx="463559" cy="2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www.ru.all.biz/img/ru/pred/logo/56348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30" y="6232115"/>
            <a:ext cx="1010715" cy="2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D:\ЮляШ\МИРИТ\ДПП для загрузки\Не подаем\06 РЕМОНТ\LogoLMZ-K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02" y="5273299"/>
            <a:ext cx="1481601" cy="3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" descr="http://xn----7sbabgdrd0cexc8bkg3t.xn--p1ai/img/gallery/clients/kadw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46" y="5679340"/>
            <a:ext cx="604144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27" descr="&amp;Fcy;&amp;ocy;&amp;rcy;&amp;mcy;&amp;ucy;&amp;lcy;&amp;acy; 1 - nonf1.ru: 20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05" y="6070738"/>
            <a:ext cx="996105" cy="5542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Картинки по запросу камов логотип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018" y="6143778"/>
            <a:ext cx="468234" cy="4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Картинки по запросу ПАО &quot;Радиофизика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22" y="5885873"/>
            <a:ext cx="435454" cy="3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86387" y="5875858"/>
            <a:ext cx="1033013" cy="3284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7" name="Picture 10" descr="Похожее изображение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618" y="4942513"/>
            <a:ext cx="435705" cy="6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Картинки по запросу ОАО &quot;Вятское машиностроительное предприятие &quot;АВИТЕК&quot;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71" y="5536416"/>
            <a:ext cx="738865" cy="2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Картинки по запросу ОАО &quot;НПО &quot;Правдинский радиозавод&quot;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45" y="6287205"/>
            <a:ext cx="672101" cy="3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 descr="Картинки по запросу ЗРТО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7" y="5904189"/>
            <a:ext cx="815451" cy="2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7026740" y="4694020"/>
            <a:ext cx="2729266" cy="50750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72000" rIns="0" bIns="91440"/>
          <a:lstStyle/>
          <a:p>
            <a:pPr marL="4763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01078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Более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101078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01078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100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1010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01078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программ</a:t>
            </a:r>
          </a:p>
          <a:p>
            <a:pPr marL="4763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01078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повышения квалификации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146937" y="5269765"/>
            <a:ext cx="2261432" cy="3467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72000" rIns="0" bIns="91440"/>
          <a:lstStyle/>
          <a:p>
            <a:pPr marL="4763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E2A81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Более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E2A81"/>
                </a:solidFill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300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E2A81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предприятий-заказчиков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86" y="5158567"/>
            <a:ext cx="837022" cy="28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532194" y="529384"/>
            <a:ext cx="11177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  <a:p>
            <a:r>
              <a:rPr lang="ru-RU" sz="2400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возможность оперативно решить вопрос </a:t>
            </a:r>
          </a:p>
          <a:p>
            <a:r>
              <a:rPr lang="ru-RU" b="1" dirty="0">
                <a:solidFill>
                  <a:srgbClr val="101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 компетенций руководящих кадров в области цифровой трансформации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49086E1-E45C-4BF5-8F46-A5039FA32F73}"/>
              </a:ext>
            </a:extLst>
          </p:cNvPr>
          <p:cNvSpPr/>
          <p:nvPr/>
        </p:nvSpPr>
        <p:spPr>
          <a:xfrm>
            <a:off x="110562" y="2867220"/>
            <a:ext cx="4030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Основы трансформации менеджмента качества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с помощью предиктивной аналитики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цифрового менеджмента качества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инструментов менеджмента качества при разработке продукции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Аналитика больших производственных данных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612" y="2244796"/>
            <a:ext cx="27236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Цифровая трансформация менеджмента качества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49086E1-E45C-4BF5-8F46-A5039FA32F73}"/>
              </a:ext>
            </a:extLst>
          </p:cNvPr>
          <p:cNvSpPr/>
          <p:nvPr/>
        </p:nvSpPr>
        <p:spPr>
          <a:xfrm>
            <a:off x="4108293" y="2896570"/>
            <a:ext cx="39441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smart-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продукта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Инжиниринг цифровых, виртуальных двойников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цифровых двойников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цифровых производств. Технологии цифровой трансформации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Аналитика больших производственных данных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22340" y="2259869"/>
            <a:ext cx="268795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Цифровые двойники производства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482204" y="2254468"/>
            <a:ext cx="3177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Интеллектуальное планирование предприятие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49086E1-E45C-4BF5-8F46-A5039FA32F73}"/>
              </a:ext>
            </a:extLst>
          </p:cNvPr>
          <p:cNvSpPr/>
          <p:nvPr/>
        </p:nvSpPr>
        <p:spPr>
          <a:xfrm>
            <a:off x="7981229" y="2784402"/>
            <a:ext cx="41619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Основы планирования и оперативного управления цифровым производством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запасами и предиктивная аналитика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загрузкой на цифровом предприятии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 календарное планирование на цифровом предприятии </a:t>
            </a:r>
          </a:p>
          <a:p>
            <a:pPr marL="285750" indent="-285750">
              <a:spcBef>
                <a:spcPts val="600"/>
              </a:spcBef>
              <a:buFont typeface="IBM Plex Sans" panose="020B0503050203000203" pitchFamily="34" charset="0"/>
              <a:buChar char="–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Аналитика больших производственных данных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962802-0E9B-4E8A-AD82-1446B491A9CD}"/>
              </a:ext>
            </a:extLst>
          </p:cNvPr>
          <p:cNvSpPr txBox="1"/>
          <p:nvPr/>
        </p:nvSpPr>
        <p:spPr>
          <a:xfrm>
            <a:off x="11803403" y="6424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8282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iEIUehXUqGTWKJBitF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iEIUehXUqGTWKJBitF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iEIUehXUqGTWKJBitF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HfdzH90kWYqSq4PFqz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HfdzH90kWYqSq4PFqz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HfdzH90kWYqSq4PFqz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jZlbN1z0StBMNosL9q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HfdzH90kWYqSq4PFqz1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1094</Words>
  <Application>Microsoft Office PowerPoint</Application>
  <PresentationFormat>Широкоэкранный</PresentationFormat>
  <Paragraphs>177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Gulim</vt:lpstr>
      <vt:lpstr>IBM Plex Sans</vt:lpstr>
      <vt:lpstr>Times New Roman</vt:lpstr>
      <vt:lpstr>Verdana</vt:lpstr>
      <vt:lpstr>Тема Office</vt:lpstr>
      <vt:lpstr>Подготовка и переподготовка руководящих кадров для цифровой трансформации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 НОВОЙ ИНДУСТРИИ</dc:title>
  <dc:creator>Пользователь</dc:creator>
  <cp:lastModifiedBy>Пользователь</cp:lastModifiedBy>
  <cp:revision>361</cp:revision>
  <dcterms:created xsi:type="dcterms:W3CDTF">2020-12-17T09:18:30Z</dcterms:created>
  <dcterms:modified xsi:type="dcterms:W3CDTF">2021-11-03T13:38:49Z</dcterms:modified>
</cp:coreProperties>
</file>