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59" r:id="rId2"/>
    <p:sldId id="560" r:id="rId3"/>
    <p:sldId id="2339" r:id="rId4"/>
    <p:sldId id="516" r:id="rId5"/>
    <p:sldId id="537" r:id="rId6"/>
    <p:sldId id="546" r:id="rId7"/>
    <p:sldId id="554" r:id="rId8"/>
    <p:sldId id="555" r:id="rId9"/>
    <p:sldId id="547" r:id="rId10"/>
    <p:sldId id="548" r:id="rId11"/>
    <p:sldId id="556" r:id="rId12"/>
    <p:sldId id="558" r:id="rId13"/>
    <p:sldId id="553" r:id="rId14"/>
    <p:sldId id="48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82" userDrawn="1">
          <p15:clr>
            <a:srgbClr val="A4A3A4"/>
          </p15:clr>
        </p15:guide>
        <p15:guide id="3" orient="horz" pos="1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03B"/>
    <a:srgbClr val="051B3F"/>
    <a:srgbClr val="6BC2BB"/>
    <a:srgbClr val="D7D1CC"/>
    <a:srgbClr val="D6EEEC"/>
    <a:srgbClr val="EEEC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87700" autoAdjust="0"/>
  </p:normalViewPr>
  <p:slideViewPr>
    <p:cSldViewPr showGuides="1">
      <p:cViewPr varScale="1">
        <p:scale>
          <a:sx n="100" d="100"/>
          <a:sy n="100" d="100"/>
        </p:scale>
        <p:origin x="1740" y="84"/>
      </p:cViewPr>
      <p:guideLst>
        <p:guide orient="horz" pos="3861"/>
        <p:guide pos="782"/>
        <p:guide orient="horz" pos="10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8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1728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r">
              <a:defRPr sz="1300"/>
            </a:lvl1pPr>
          </a:lstStyle>
          <a:p>
            <a:fld id="{D2ACEADB-9383-41F3-AE20-0578A49EDC45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7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r">
              <a:defRPr sz="13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8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1728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r">
              <a:defRPr sz="1300"/>
            </a:lvl1pPr>
          </a:lstStyle>
          <a:p>
            <a:fld id="{BA2E25AC-EFDC-429F-A596-63AB2339D9F9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02" tIns="48601" rIns="97202" bIns="4860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3"/>
          </a:xfrm>
          <a:prstGeom prst="rect">
            <a:avLst/>
          </a:prstGeom>
        </p:spPr>
        <p:txBody>
          <a:bodyPr vert="horz" lIns="97202" tIns="48601" rIns="97202" bIns="486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7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r">
              <a:defRPr sz="13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34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6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60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79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38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56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812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81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3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2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1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6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76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C73D31-B521-42DB-9829-DC9FD74B7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15066D-2235-44C2-9959-18D89D7B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8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1143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1520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468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6"/>
            <a:ext cx="3551700" cy="3008708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410162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5"/>
            <a:ext cx="3551700" cy="4275669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 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193901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09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299" y="1499265"/>
            <a:ext cx="7050197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78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8" name="Picture 17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284515" y="459946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0" dirty="0">
                <a:solidFill>
                  <a:schemeClr val="accent1"/>
                </a:solidFill>
              </a:rPr>
              <a:t>www.astm.org</a:t>
            </a:r>
          </a:p>
        </p:txBody>
      </p:sp>
    </p:spTree>
    <p:extLst>
      <p:ext uri="{BB962C8B-B14F-4D97-AF65-F5344CB8AC3E}">
        <p14:creationId xmlns:p14="http://schemas.microsoft.com/office/powerpoint/2010/main" val="336515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18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Zhenli Delegation Visit– ASTM HQ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4D499-2DF8-4069-94B8-B1C43127A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468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7BD657E-5067-449E-8E52-A30D04118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B768112-DB7D-4324-A733-A2C535AB0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49F6F54-92A4-4152-8F15-A5E5172BC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E1F7-C4CC-4B67-96F9-B936AECA9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>
                <a:solidFill>
                  <a:schemeClr val="accent1"/>
                </a:solidFill>
              </a:rPr>
              <a:t>www.astm.org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0" name="Picture 19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STM_Logo_Name_Strapline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9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8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182999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38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Primary 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Primary bullet</a:t>
            </a:r>
          </a:p>
          <a:p>
            <a:pPr lvl="5"/>
            <a:r>
              <a:rPr lang="en-US" dirty="0"/>
              <a:t>Secondary bullet</a:t>
            </a:r>
          </a:p>
          <a:p>
            <a:pPr lvl="6"/>
            <a:r>
              <a:rPr lang="en-US" dirty="0"/>
              <a:t>Primary bullet</a:t>
            </a:r>
          </a:p>
          <a:p>
            <a:pPr lvl="7"/>
            <a:r>
              <a:rPr lang="en-US" dirty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80457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1312" y="1916372"/>
            <a:ext cx="7054185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37663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508068"/>
            <a:ext cx="4176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3773543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63913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43" y="1497981"/>
            <a:ext cx="8452957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001" y="6539235"/>
            <a:ext cx="2835000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18 October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Zhenli Delegation Visit– ASTM HQ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0" dirty="0">
                <a:solidFill>
                  <a:schemeClr val="tx1"/>
                </a:solidFill>
                <a:latin typeface="+mn-lt"/>
              </a:rPr>
              <a:t>© ASTM International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9" r:id="rId3"/>
    <p:sldLayoutId id="2147483687" r:id="rId4"/>
    <p:sldLayoutId id="2147483678" r:id="rId5"/>
    <p:sldLayoutId id="2147483674" r:id="rId6"/>
    <p:sldLayoutId id="2147483681" r:id="rId7"/>
    <p:sldLayoutId id="2147483675" r:id="rId8"/>
    <p:sldLayoutId id="2147483677" r:id="rId9"/>
    <p:sldLayoutId id="2147483683" r:id="rId10"/>
    <p:sldLayoutId id="2147483684" r:id="rId11"/>
    <p:sldLayoutId id="2147483685" r:id="rId12"/>
    <p:sldLayoutId id="2147483680" r:id="rId13"/>
    <p:sldLayoutId id="2147483686" r:id="rId14"/>
    <p:sldLayoutId id="2147483688" r:id="rId15"/>
    <p:sldLayoutId id="2147483690" r:id="rId16"/>
    <p:sldLayoutId id="2147483692" r:id="rId17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mawn@astm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2" descr="shutterstock_173078420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>
          <a:xfrm>
            <a:off x="0" y="-35960"/>
            <a:ext cx="9175856" cy="6871855"/>
          </a:xfrm>
        </p:spPr>
      </p:pic>
      <p:sp>
        <p:nvSpPr>
          <p:cNvPr id="14" name="Rectangle 13"/>
          <p:cNvSpPr/>
          <p:nvPr/>
        </p:nvSpPr>
        <p:spPr>
          <a:xfrm>
            <a:off x="2749454" y="2547121"/>
            <a:ext cx="3644908" cy="143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60977" y="5106767"/>
            <a:ext cx="612000" cy="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72977" y="5106767"/>
            <a:ext cx="612000" cy="6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572000" y="5104657"/>
            <a:ext cx="296322" cy="296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275586" y="1210748"/>
            <a:ext cx="296322" cy="296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572607" y="1506669"/>
            <a:ext cx="612000" cy="612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636246" y="2660220"/>
            <a:ext cx="188075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ASTM             Construction and Committee E06  Overview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3371" y="4777086"/>
            <a:ext cx="1186340" cy="185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accent1"/>
                </a:solidFill>
              </a:rPr>
              <a:t>www.astm.org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26416"/>
            <a:ext cx="1170000" cy="919010"/>
          </a:xfrm>
          <a:prstGeom prst="rect">
            <a:avLst/>
          </a:prstGeom>
          <a:effectLst>
            <a:outerShdw blurRad="12700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 descr="ASTM_Logo_Name_Strapline_Blue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E06 Subcommittee/Standards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E06.51 Windows, Doors, Skylights and Curtain Walls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(24)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E283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Test Method for Determining Rate of Air Leakage Through Exterior Windows, Curtain Walls, and Doors Under Specified Pressure Differences Across the Specimen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E331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Test Method for Water Penetration of Exterior Windows, Skylights, Doors, and Curtain Walls by Uniform Static Air Pressure Difference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E1996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 Standard Specification for Performance of Exterior Windows, Curtain Walls, Doors, and Impact Protective Systems Impacted by Windborne Debris in Hurricanes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i="1" dirty="0">
              <a:solidFill>
                <a:srgbClr val="051B3F"/>
              </a:solidFill>
              <a:latin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dirty="0">
              <a:solidFill>
                <a:srgbClr val="051B3F"/>
              </a:solidFill>
              <a:latin typeface="Arial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2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E06 Subcommittee/Standards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E06.52 Glass Use in Buildings </a:t>
            </a:r>
            <a:r>
              <a:rPr lang="en-US" altLang="en-US" sz="2200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6)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E1300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Practice for Determining Load Resistance of Glass in Buildings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2200" i="1" dirty="0">
              <a:solidFill>
                <a:srgbClr val="051B3F"/>
              </a:solidFill>
              <a:latin typeface="Arial" charset="0"/>
            </a:endParaRPr>
          </a:p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E06.55 Building Enclosure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(13)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000" dirty="0">
                <a:solidFill>
                  <a:srgbClr val="051B3F"/>
                </a:solidFill>
                <a:latin typeface="Arial" charset="0"/>
              </a:rPr>
              <a:t>E2099 </a:t>
            </a:r>
            <a:r>
              <a:rPr lang="en-US" altLang="en-US" sz="2000" i="1" dirty="0">
                <a:solidFill>
                  <a:srgbClr val="051B3F"/>
                </a:solidFill>
                <a:latin typeface="Arial" charset="0"/>
              </a:rPr>
              <a:t>Standard Practice for the Specification and Evaluation of Pre-Construction Laboratory Mockups of Exterior Wall Systems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000" dirty="0">
                <a:solidFill>
                  <a:srgbClr val="051B3F"/>
                </a:solidFill>
                <a:latin typeface="Arial" charset="0"/>
              </a:rPr>
              <a:t>E2270 </a:t>
            </a:r>
            <a:r>
              <a:rPr lang="en-US" altLang="en-US" sz="2000" i="1" dirty="0">
                <a:solidFill>
                  <a:srgbClr val="051B3F"/>
                </a:solidFill>
                <a:latin typeface="Arial" charset="0"/>
              </a:rPr>
              <a:t>Standard Practice for Periodic Inspection of Building Facades for Unsafe Conditions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000" dirty="0">
                <a:solidFill>
                  <a:srgbClr val="051B3F"/>
                </a:solidFill>
                <a:latin typeface="Arial" charset="0"/>
              </a:rPr>
              <a:t>E2813 </a:t>
            </a:r>
            <a:r>
              <a:rPr lang="en-US" altLang="en-US" sz="2000" i="1" dirty="0">
                <a:solidFill>
                  <a:srgbClr val="051B3F"/>
                </a:solidFill>
                <a:latin typeface="Arial" charset="0"/>
              </a:rPr>
              <a:t>Standard Practice for Building Enclosure Commissioning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2200" i="1" dirty="0">
              <a:solidFill>
                <a:srgbClr val="051B3F"/>
              </a:solidFill>
              <a:latin typeface="Arial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5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E06 Subcommittee/Standards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2200" dirty="0">
              <a:solidFill>
                <a:srgbClr val="051B3F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E06.58 Exterior Insulation and Finish Systems (EIFS) </a:t>
            </a:r>
            <a:r>
              <a:rPr lang="en-US" altLang="en-US" sz="2200" dirty="0">
                <a:solidFill>
                  <a:srgbClr val="FF0000"/>
                </a:solidFill>
                <a:latin typeface="Arial" charset="0"/>
              </a:rPr>
              <a:t>(12)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E2134/E2134M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Test Method for Evaluating the Tensile-Adhesion Performance of an Exterior Insulation and Finish System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E2568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Specification for PB Exterior Insulation and Finish Systems</a:t>
            </a:r>
            <a:endParaRPr kumimoji="0" lang="en-US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dirty="0">
              <a:solidFill>
                <a:srgbClr val="051B3F"/>
              </a:solidFill>
              <a:latin typeface="Arial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6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E06 Subcommittee/Standards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E06.81 Building Economics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(29)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E917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Practice for Measuring Life-Cycle Costs of Buildings and Building Systems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E1557 Classification for Building Elements and Related Sitework UNIFORMAT II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E1699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Practice for Performing Value Engineering (VE)/Value Analysis (VA) of Projects, Products and Processes</a:t>
            </a:r>
          </a:p>
          <a:p>
            <a:pPr marL="0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dirty="0">
              <a:solidFill>
                <a:srgbClr val="051B3F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6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2000" y="2439000"/>
            <a:ext cx="6525000" cy="2430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400" dirty="0">
                <a:solidFill>
                  <a:schemeClr val="accent2"/>
                </a:solidFill>
              </a:rPr>
              <a:t>Questions? 		</a:t>
            </a:r>
            <a:r>
              <a:rPr lang="en-GB" sz="2700" dirty="0">
                <a:solidFill>
                  <a:srgbClr val="051B3F"/>
                </a:solidFill>
                <a:latin typeface="+mn-lt"/>
              </a:rPr>
              <a:t>www.astm.org</a:t>
            </a:r>
            <a:br>
              <a:rPr lang="en-GB" sz="4400" dirty="0">
                <a:solidFill>
                  <a:schemeClr val="accent2"/>
                </a:solidFill>
              </a:rPr>
            </a:br>
            <a:br>
              <a:rPr lang="en-GB" sz="4400" dirty="0">
                <a:solidFill>
                  <a:schemeClr val="accent2"/>
                </a:solidFill>
              </a:rPr>
            </a:br>
            <a:r>
              <a:rPr lang="en-GB" sz="2200" dirty="0">
                <a:solidFill>
                  <a:srgbClr val="051B3F"/>
                </a:solidFill>
                <a:latin typeface="+mn-lt"/>
              </a:rPr>
              <a:t>Stephen Mawn 		           </a:t>
            </a:r>
            <a:r>
              <a:rPr lang="en-GB" sz="2200" dirty="0">
                <a:solidFill>
                  <a:schemeClr val="accent2"/>
                </a:solidFill>
                <a:latin typeface="+mn-lt"/>
                <a:hlinkClick r:id="rId3"/>
              </a:rPr>
              <a:t>smawn@astm.org</a:t>
            </a:r>
            <a:br>
              <a:rPr lang="en-GB" sz="2200" dirty="0">
                <a:solidFill>
                  <a:schemeClr val="accent2"/>
                </a:solidFill>
                <a:latin typeface="+mn-lt"/>
              </a:rPr>
            </a:br>
            <a:r>
              <a:rPr lang="en-GB" sz="2200" dirty="0">
                <a:solidFill>
                  <a:schemeClr val="accent2"/>
                </a:solidFill>
                <a:latin typeface="+mn-lt"/>
              </a:rPr>
              <a:t>Director TCO</a:t>
            </a:r>
            <a:br>
              <a:rPr lang="en-GB" sz="2200" dirty="0">
                <a:solidFill>
                  <a:schemeClr val="accent2"/>
                </a:solidFill>
                <a:latin typeface="+mn-lt"/>
              </a:rPr>
            </a:b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07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460" y="323850"/>
            <a:ext cx="7049037" cy="765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Committees Related to the Built Environment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269000"/>
            <a:ext cx="8483400" cy="54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A01 Steel 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B05 Copper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C01/C09 Cement / Concrete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C11 Gypsum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C12/C15 Mortars and Grouts / Manufactured Masonry 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C14 Glass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C16 Thermal Insulation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C24 Seals and Sealants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D01 Paints/Coatings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D07 Wood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D08 Roofing and Waterproofing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D14 Adhesives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D18 Soil and Rock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D20 Plastics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D22 Air Quality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E05 Fire Standards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E06 Performance of Buildings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E33 Acoustics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E50 Environmental Assessment/Risk Management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E60 Sustainability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F06 Resilient Floor Coverings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F16 Fasteners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F17 Plastic Pipe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G01 Corrosion of Metals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r>
              <a:rPr lang="en-US" altLang="en-US" sz="1200" dirty="0">
                <a:solidFill>
                  <a:srgbClr val="051B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G03 Weathering and Durability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sz="1200" dirty="0"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5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65CA8E-97B2-42DB-8B4A-0DD217C02D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141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Committees Relating to the Built Environment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269000"/>
            <a:ext cx="8483400" cy="54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sz="1200" dirty="0"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8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6" y="684000"/>
            <a:ext cx="8945563" cy="6685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Technical Committee Structure: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98436" y="2026767"/>
            <a:ext cx="5470872" cy="3624733"/>
            <a:chOff x="254862" y="1574682"/>
            <a:chExt cx="5499331" cy="3570983"/>
          </a:xfrm>
        </p:grpSpPr>
        <p:grpSp>
          <p:nvGrpSpPr>
            <p:cNvPr id="5" name="Group 4"/>
            <p:cNvGrpSpPr/>
            <p:nvPr/>
          </p:nvGrpSpPr>
          <p:grpSpPr>
            <a:xfrm>
              <a:off x="1066800" y="2628900"/>
              <a:ext cx="3886200" cy="838200"/>
              <a:chOff x="1066800" y="2628900"/>
              <a:chExt cx="3886200" cy="838200"/>
            </a:xfrm>
          </p:grpSpPr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>
                <a:off x="2987675" y="2628900"/>
                <a:ext cx="0" cy="838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322" name="Line 10"/>
              <p:cNvSpPr>
                <a:spLocks noChangeShapeType="1"/>
              </p:cNvSpPr>
              <p:nvPr/>
            </p:nvSpPr>
            <p:spPr bwMode="auto">
              <a:xfrm>
                <a:off x="1066800" y="3052011"/>
                <a:ext cx="388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>
                <a:off x="1066800" y="3048000"/>
                <a:ext cx="0" cy="15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324" name="Line 12"/>
              <p:cNvSpPr>
                <a:spLocks noChangeShapeType="1"/>
              </p:cNvSpPr>
              <p:nvPr/>
            </p:nvSpPr>
            <p:spPr bwMode="auto">
              <a:xfrm>
                <a:off x="4953000" y="3048000"/>
                <a:ext cx="0" cy="15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564299" y="1574682"/>
              <a:ext cx="4815000" cy="14257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endParaRPr lang="en-US" sz="800" b="1" dirty="0">
                <a:latin typeface="+mj-lt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E06 Performance of Buildings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Main Committee</a:t>
              </a:r>
            </a:p>
            <a:p>
              <a:pPr algn="ctr"/>
              <a:endParaRPr lang="en-US" sz="3200" b="1" dirty="0">
                <a:latin typeface="+mj-lt"/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54862" y="3161722"/>
              <a:ext cx="1623876" cy="486929"/>
            </a:xfrm>
            <a:prstGeom prst="rect">
              <a:avLst/>
            </a:prstGeom>
            <a:solidFill>
              <a:srgbClr val="6BC2BB"/>
            </a:solidFill>
            <a:ln>
              <a:noFill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Subcommittee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E06.41</a:t>
              </a: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2171900" y="3175686"/>
              <a:ext cx="1599797" cy="486929"/>
            </a:xfrm>
            <a:prstGeom prst="rect">
              <a:avLst/>
            </a:prstGeom>
            <a:solidFill>
              <a:srgbClr val="6BC2BB"/>
            </a:solidFill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Subcommittee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E06.51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4151806" y="3175686"/>
              <a:ext cx="1602387" cy="486929"/>
            </a:xfrm>
            <a:prstGeom prst="rect">
              <a:avLst/>
            </a:prstGeom>
            <a:solidFill>
              <a:srgbClr val="6BC2BB"/>
            </a:solidFill>
            <a:ln>
              <a:noFill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Subcommittee</a:t>
              </a:r>
              <a:endParaRPr lang="en-US" sz="1600" b="1" dirty="0">
                <a:solidFill>
                  <a:schemeClr val="bg1"/>
                </a:solidFill>
                <a:latin typeface="+mj-lt"/>
                <a:cs typeface="Calibri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E06.55</a:t>
              </a: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1537933" y="4584869"/>
              <a:ext cx="1343731" cy="552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Task Group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E06.51.02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075145" y="4584869"/>
              <a:ext cx="1310423" cy="5607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Task Group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E06.51.11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09798" y="3640307"/>
              <a:ext cx="1524000" cy="944562"/>
              <a:chOff x="2209798" y="3640307"/>
              <a:chExt cx="1524000" cy="944562"/>
            </a:xfrm>
          </p:grpSpPr>
          <p:sp>
            <p:nvSpPr>
              <p:cNvPr id="13325" name="Line 13"/>
              <p:cNvSpPr>
                <a:spLocks noChangeShapeType="1"/>
              </p:cNvSpPr>
              <p:nvPr/>
            </p:nvSpPr>
            <p:spPr bwMode="auto">
              <a:xfrm flipH="1">
                <a:off x="2987674" y="3640307"/>
                <a:ext cx="1" cy="7159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209798" y="4356269"/>
                <a:ext cx="1524000" cy="228600"/>
                <a:chOff x="2209800" y="4495800"/>
                <a:chExt cx="1524000" cy="228600"/>
              </a:xfrm>
            </p:grpSpPr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auto">
                <a:xfrm>
                  <a:off x="2209800" y="4495800"/>
                  <a:ext cx="0" cy="228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auto">
                <a:xfrm>
                  <a:off x="3733800" y="4495800"/>
                  <a:ext cx="0" cy="228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209800" y="4495800"/>
                  <a:ext cx="7620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971800" y="4495800"/>
                  <a:ext cx="7620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5994693" y="2166610"/>
            <a:ext cx="3013879" cy="93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900" b="1" u="sng" dirty="0">
                <a:latin typeface="+mj-lt"/>
              </a:rPr>
              <a:t>Technical Committees </a:t>
            </a:r>
            <a:r>
              <a:rPr lang="en-US" sz="1900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Address specific </a:t>
            </a:r>
            <a:r>
              <a:rPr lang="en-US" dirty="0"/>
              <a:t>industry subjects</a:t>
            </a:r>
            <a:endParaRPr lang="en-US" dirty="0">
              <a:latin typeface="+mj-lt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998917" y="3457463"/>
            <a:ext cx="2929721" cy="85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900" b="1" u="sng" dirty="0">
                <a:latin typeface="+mj-lt"/>
              </a:rPr>
              <a:t>Subcommittees</a:t>
            </a:r>
            <a:endParaRPr lang="en-US" sz="19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Address subsets of specialized subject matter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994693" y="4663677"/>
            <a:ext cx="2971800" cy="149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900" b="1" u="sng" dirty="0">
                <a:latin typeface="+mj-lt"/>
              </a:rPr>
              <a:t>Task Groups</a:t>
            </a:r>
          </a:p>
          <a:p>
            <a:pPr algn="l"/>
            <a:r>
              <a:rPr lang="en-US" dirty="0">
                <a:latin typeface="+mj-lt"/>
              </a:rPr>
              <a:t>Organized by subcommittees: standards get drafted, revised, and developed at this level 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832000" y="2365220"/>
            <a:ext cx="0" cy="317878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D499-2DF8-4069-94B8-B1C43127AD5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9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Committee E06 on Performance of Buildings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00" y="1764000"/>
            <a:ext cx="848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1B3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Meetings Held Every Six Months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October Committee Week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1B3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April </a:t>
            </a: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Committee Week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572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1B3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Established 1946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1B3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Over 1,300 Committee Members: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  <a:cs typeface="Times New Roman" pitchFamily="18" charset="0"/>
              </a:rPr>
              <a:t>Manufactures, Trade Associations, Engineers, Architects, Testing Labs, Academia, Govt.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1B3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17 Technical Subcommittees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1B3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Approximately 250 Standards – Vol 04.11 and 04.12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6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List of E06 Subcommittees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1800" dirty="0">
              <a:solidFill>
                <a:srgbClr val="051B3F"/>
              </a:solidFill>
              <a:latin typeface="Arial" charset="0"/>
            </a:endParaRP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E06.11 Horizontal and Vertical Structures/ Performance of Completed Structures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E06.13 Structural Performance of Connections in Building Construction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E06.21 Serviceability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E06.22 Durability Performance of Building Constructions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E06.24 Building Preservation and Rehabilitation Technology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E06.25 Whole Buildings and Facilities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E06.41 Air Leakage and Ventilation Performance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E06.51 Performance of Windows, Doors, Skylights and Curtain Walls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E06.52 Glass Use in Buildings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E06.53 Materials and Processes for Durable </a:t>
            </a:r>
            <a:r>
              <a:rPr lang="en-US" altLang="en-US" sz="1800" dirty="0" err="1">
                <a:solidFill>
                  <a:srgbClr val="051B3F"/>
                </a:solidFill>
                <a:latin typeface="Arial" charset="0"/>
              </a:rPr>
              <a:t>Rigidwall</a:t>
            </a: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 Relocatable Structures 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sz="1800" dirty="0">
              <a:solidFill>
                <a:srgbClr val="051B3F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1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List of E06 Subcommittees (Continued)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1800" dirty="0">
              <a:solidFill>
                <a:srgbClr val="051B3F"/>
              </a:solidFill>
              <a:latin typeface="Arial" charset="0"/>
            </a:endParaRP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E06.54 Solid Fuel Burning Appliances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E06.55 Performance of Building Enclosures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E06.56 Performance of Railing Systems and Glass for Floors and Stairs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E06.57 Performance of Metal Roof Systems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E06.58 Exterior Insulation and Finish Systems (EIFS) </a:t>
            </a:r>
            <a:endParaRPr lang="en-US" altLang="en-US" sz="1800" dirty="0">
              <a:solidFill>
                <a:srgbClr val="FF0000"/>
              </a:solidFill>
              <a:latin typeface="Arial" charset="0"/>
            </a:endParaRP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E06.77 High Rise Building External Evacuation Devices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E06.81 Building Economics</a:t>
            </a:r>
          </a:p>
          <a:p>
            <a:pPr marL="400050" lvl="1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sz="1800" dirty="0">
              <a:solidFill>
                <a:srgbClr val="051B3F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Administrative -  Executive, Awards, Planning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16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E06 Subcommittee/Standards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E06.21 Serviceability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(29)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i="1" dirty="0">
                <a:solidFill>
                  <a:srgbClr val="051B3F"/>
                </a:solidFill>
                <a:latin typeface="Arial" charset="0"/>
              </a:rPr>
              <a:t>E605/E605M Standard Test Methods for Thickness and Density of Sprayed Fire-Resistive Material (SFRM)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E1399/E1399M </a:t>
            </a:r>
            <a:r>
              <a:rPr lang="en-US" altLang="en-US" sz="1800" i="1" dirty="0">
                <a:solidFill>
                  <a:srgbClr val="051B3F"/>
                </a:solidFill>
                <a:latin typeface="Arial" charset="0"/>
              </a:rPr>
              <a:t>Standard Test Method for Cyclic Movement and Measuring the Minimum and Maximum Joint Widths of Architectural Joint Systems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E2174 </a:t>
            </a:r>
            <a:r>
              <a:rPr lang="en-US" altLang="en-US" sz="1800" i="1" dirty="0">
                <a:solidFill>
                  <a:srgbClr val="051B3F"/>
                </a:solidFill>
                <a:latin typeface="Arial" charset="0"/>
              </a:rPr>
              <a:t>Standard Practice for On-Site Inspection of Installed Firestop Systems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i="1" dirty="0">
                <a:solidFill>
                  <a:srgbClr val="051B3F"/>
                </a:solidFill>
                <a:latin typeface="Arial" charset="0"/>
              </a:rPr>
              <a:t> </a:t>
            </a:r>
            <a:endParaRPr lang="en-US" altLang="en-US" sz="1800" dirty="0">
              <a:solidFill>
                <a:srgbClr val="051B3F"/>
              </a:solidFill>
              <a:latin typeface="Arial" charset="0"/>
            </a:endParaRPr>
          </a:p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051B3F"/>
                </a:solidFill>
                <a:latin typeface="Arial" charset="0"/>
              </a:rPr>
              <a:t>E06.22 Durability Performance of Building Constructions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(11)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dirty="0">
                <a:solidFill>
                  <a:srgbClr val="24303B"/>
                </a:solidFill>
                <a:latin typeface="Arial" charset="0"/>
              </a:rPr>
              <a:t>E2190 </a:t>
            </a:r>
            <a:r>
              <a:rPr lang="en-US" altLang="en-US" sz="1800" i="1" dirty="0">
                <a:solidFill>
                  <a:srgbClr val="24303B"/>
                </a:solidFill>
                <a:latin typeface="Arial" charset="0"/>
              </a:rPr>
              <a:t>Standard Specification for Insulating Glass Unit Performance and Evaluation 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1800" i="1" dirty="0">
                <a:solidFill>
                  <a:srgbClr val="24303B"/>
                </a:solidFill>
                <a:latin typeface="Arial" charset="0"/>
              </a:rPr>
              <a:t>E3120 Standard Specification for Evaluating Accelerated Aging Performance of Environmentally Controlled Dynamic </a:t>
            </a:r>
            <a:r>
              <a:rPr lang="en-US" altLang="en-US" sz="1800" i="1" dirty="0" err="1">
                <a:solidFill>
                  <a:srgbClr val="24303B"/>
                </a:solidFill>
                <a:latin typeface="Arial" charset="0"/>
              </a:rPr>
              <a:t>Glazings</a:t>
            </a:r>
            <a:endParaRPr lang="en-US" altLang="en-US" sz="1800" i="1" dirty="0">
              <a:solidFill>
                <a:srgbClr val="24303B"/>
              </a:solidFill>
              <a:latin typeface="Arial" charset="0"/>
            </a:endParaRP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1600" i="1" dirty="0">
              <a:solidFill>
                <a:srgbClr val="24303B"/>
              </a:solidFill>
              <a:latin typeface="Arial" charset="0"/>
            </a:endParaRPr>
          </a:p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1600" i="1" dirty="0">
              <a:solidFill>
                <a:srgbClr val="24303B"/>
              </a:solidFill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dirty="0">
              <a:solidFill>
                <a:srgbClr val="051B3F"/>
              </a:solidFill>
              <a:latin typeface="Arial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6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276B509-2D09-4025-94DC-62B80FF1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E06 Subcommittee/Standards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E8CFBA-371E-4406-B883-CB15AAA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0" y="1404000"/>
            <a:ext cx="8483400" cy="52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E06.25 Whole Buildings and Facilities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(29)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E2026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Guide for Seismic Risk Assessment of Buildings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lvl="0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dirty="0">
                <a:solidFill>
                  <a:srgbClr val="051B3F"/>
                </a:solidFill>
                <a:latin typeface="Arial" charset="0"/>
              </a:rPr>
              <a:t>E06.41 Air Leakage and Ventilation Performance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(17)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E779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Test Method for Determining Air Leakage Rate by Fan Pressurization</a:t>
            </a:r>
          </a:p>
          <a:p>
            <a:pPr marL="857250" lvl="1" indent="-457200">
              <a:spcBef>
                <a:spcPct val="20000"/>
              </a:spcBef>
              <a:buClr>
                <a:srgbClr val="00355B"/>
              </a:buClr>
              <a:buSzPct val="75000"/>
              <a:buFont typeface="Arial" panose="020B0604020202020204" pitchFamily="34" charset="0"/>
              <a:buChar char="-"/>
              <a:defRPr/>
            </a:pPr>
            <a:r>
              <a:rPr lang="en-US" altLang="en-US" sz="2200" dirty="0">
                <a:solidFill>
                  <a:srgbClr val="051B3F"/>
                </a:solidFill>
                <a:latin typeface="Arial" charset="0"/>
              </a:rPr>
              <a:t>E2178 </a:t>
            </a:r>
            <a:r>
              <a:rPr lang="en-US" altLang="en-US" sz="2200" i="1" dirty="0">
                <a:solidFill>
                  <a:srgbClr val="051B3F"/>
                </a:solidFill>
                <a:latin typeface="Arial" charset="0"/>
              </a:rPr>
              <a:t>Standard Test Method for Air Permeance of Building Materials </a:t>
            </a:r>
          </a:p>
          <a:p>
            <a:pPr marL="0" indent="0">
              <a:spcBef>
                <a:spcPct val="20000"/>
              </a:spcBef>
              <a:buClr>
                <a:srgbClr val="00355B"/>
              </a:buClr>
              <a:buSzPct val="75000"/>
              <a:defRPr/>
            </a:pPr>
            <a:endParaRPr lang="en-US" altLang="en-US" dirty="0">
              <a:solidFill>
                <a:srgbClr val="051B3F"/>
              </a:solidFill>
              <a:latin typeface="Arial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51B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55B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98688"/>
      </p:ext>
    </p:extLst>
  </p:cSld>
  <p:clrMapOvr>
    <a:masterClrMapping/>
  </p:clrMapOvr>
</p:sld>
</file>

<file path=ppt/theme/theme1.xml><?xml version="1.0" encoding="utf-8"?>
<a:theme xmlns:a="http://schemas.openxmlformats.org/drawingml/2006/main" name="ASTM_Corporate_Presentation_Template">
  <a:themeElements>
    <a:clrScheme name="ASTM">
      <a:dk1>
        <a:srgbClr val="6A6A6A"/>
      </a:dk1>
      <a:lt1>
        <a:sysClr val="window" lastClr="FFFFFF"/>
      </a:lt1>
      <a:dk2>
        <a:srgbClr val="6A6A6A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6A6A6A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ASTM_Corporate_Presentation_Template.potx</Template>
  <TotalTime>14447</TotalTime>
  <Words>765</Words>
  <Application>Microsoft Office PowerPoint</Application>
  <PresentationFormat>On-screen Show (4:3)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Sorts</vt:lpstr>
      <vt:lpstr>Symbol</vt:lpstr>
      <vt:lpstr>ASTM_Corporate_Presentation_Template</vt:lpstr>
      <vt:lpstr>PowerPoint Presentation</vt:lpstr>
      <vt:lpstr>Committees Related to the Built Environment</vt:lpstr>
      <vt:lpstr>Committees Relating to the Built Environment</vt:lpstr>
      <vt:lpstr>Technical Committee Structure: </vt:lpstr>
      <vt:lpstr>Committee E06 on Performance of Buildings</vt:lpstr>
      <vt:lpstr>List of E06 Subcommittees</vt:lpstr>
      <vt:lpstr>List of E06 Subcommittees (Continued)</vt:lpstr>
      <vt:lpstr>E06 Subcommittee/Standards</vt:lpstr>
      <vt:lpstr>E06 Subcommittee/Standards</vt:lpstr>
      <vt:lpstr>E06 Subcommittee/Standards</vt:lpstr>
      <vt:lpstr>E06 Subcommittee/Standards</vt:lpstr>
      <vt:lpstr>E06 Subcommittee/Standards</vt:lpstr>
      <vt:lpstr>E06 Subcommittee/Standards</vt:lpstr>
      <vt:lpstr>Questions?   www.astm.org  Stephen Mawn              smawn@astm.org Director TCO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Mawn, Stephen</cp:lastModifiedBy>
  <cp:revision>467</cp:revision>
  <cp:lastPrinted>2017-11-10T15:11:22Z</cp:lastPrinted>
  <dcterms:created xsi:type="dcterms:W3CDTF">2014-06-18T16:43:44Z</dcterms:created>
  <dcterms:modified xsi:type="dcterms:W3CDTF">2021-03-24T13:29:01Z</dcterms:modified>
</cp:coreProperties>
</file>