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62" r:id="rId2"/>
  </p:sldMasterIdLst>
  <p:notesMasterIdLst>
    <p:notesMasterId r:id="rId20"/>
  </p:notesMasterIdLst>
  <p:handoutMasterIdLst>
    <p:handoutMasterId r:id="rId21"/>
  </p:handoutMasterIdLst>
  <p:sldIdLst>
    <p:sldId id="581" r:id="rId3"/>
    <p:sldId id="685" r:id="rId4"/>
    <p:sldId id="698" r:id="rId5"/>
    <p:sldId id="704" r:id="rId6"/>
    <p:sldId id="691" r:id="rId7"/>
    <p:sldId id="709" r:id="rId8"/>
    <p:sldId id="689" r:id="rId9"/>
    <p:sldId id="690" r:id="rId10"/>
    <p:sldId id="716" r:id="rId11"/>
    <p:sldId id="702" r:id="rId12"/>
    <p:sldId id="711" r:id="rId13"/>
    <p:sldId id="714" r:id="rId14"/>
    <p:sldId id="692" r:id="rId15"/>
    <p:sldId id="697" r:id="rId16"/>
    <p:sldId id="715" r:id="rId17"/>
    <p:sldId id="713" r:id="rId18"/>
    <p:sldId id="696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CFD"/>
    <a:srgbClr val="008080"/>
    <a:srgbClr val="52BA9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9822" autoAdjust="0"/>
  </p:normalViewPr>
  <p:slideViewPr>
    <p:cSldViewPr>
      <p:cViewPr varScale="1">
        <p:scale>
          <a:sx n="83" d="100"/>
          <a:sy n="83" d="100"/>
        </p:scale>
        <p:origin x="67" y="17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363E9-B92F-43A8-B753-8223E3BE8AFF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87DE3-022E-47A3-AD51-054F9F4DD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41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54926-7B6C-465C-BEBE-076709D9BF56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96839-D17D-4E2A-B425-CF68DC793D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813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55a12087df81af3_0:notes"/>
          <p:cNvSpPr txBox="1">
            <a:spLocks noGrp="1"/>
          </p:cNvSpPr>
          <p:nvPr>
            <p:ph type="body" idx="1"/>
          </p:nvPr>
        </p:nvSpPr>
        <p:spPr>
          <a:xfrm>
            <a:off x="755968" y="5078613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Google Shape;254;g155a12087df81af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56863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F9571-ACBD-47A5-94E3-6D9D1C13002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044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F9571-ACBD-47A5-94E3-6D9D1C13002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633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580B8-472A-4D7C-A7B7-DC6874C149E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56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6B07-7DBE-4D2E-8C05-D75C1168DF1E}" type="datetime1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9523-63EC-4AC0-8566-6909E166B210}" type="datetime1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41B7-6A10-4609-A14D-4AFF840F5BED}" type="datetime1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982EA-F85C-4933-8AFD-60B6CC49EB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4E31-D698-4E51-9D25-A1F53F1824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09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982EA-F85C-4933-8AFD-60B6CC49EB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4E31-D698-4E51-9D25-A1F53F1824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38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982EA-F85C-4933-8AFD-60B6CC49EB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4E31-D698-4E51-9D25-A1F53F1824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69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982EA-F85C-4933-8AFD-60B6CC49EB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4E31-D698-4E51-9D25-A1F53F1824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15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982EA-F85C-4933-8AFD-60B6CC49EB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4E31-D698-4E51-9D25-A1F53F1824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96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982EA-F85C-4933-8AFD-60B6CC49EB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4E31-D698-4E51-9D25-A1F53F1824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06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982EA-F85C-4933-8AFD-60B6CC49EB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4E31-D698-4E51-9D25-A1F53F1824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98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982EA-F85C-4933-8AFD-60B6CC49EB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4E31-D698-4E51-9D25-A1F53F1824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8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0558-E8D2-4E69-B3FB-4BA2D280DAFD}" type="datetime1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982EA-F85C-4933-8AFD-60B6CC49EB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4E31-D698-4E51-9D25-A1F53F1824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73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982EA-F85C-4933-8AFD-60B6CC49EB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4E31-D698-4E51-9D25-A1F53F1824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41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982EA-F85C-4933-8AFD-60B6CC49EB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4E31-D698-4E51-9D25-A1F53F1824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37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2726741"/>
            <a:ext cx="1036272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600" y="3346940"/>
            <a:ext cx="10972320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2001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27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96F6-ED74-4CFB-A1EF-8EB360886717}" type="datetime1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8EB7-856E-4144-A77B-37B2550D5A04}" type="datetime1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45B5-76AC-47D9-BFA8-F46249EA577D}" type="datetime1">
              <a:rPr lang="ru-RU" smtClean="0"/>
              <a:pPr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7F5A-D2C0-48F9-AE8F-E4F31432939D}" type="datetime1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B74F-D5A7-4CAE-93DB-C02D11E753B7}" type="datetime1">
              <a:rPr lang="ru-RU" smtClean="0"/>
              <a:pPr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5768-4552-4D27-9C18-36968A7844A8}" type="datetime1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A2DC-104F-4749-91E1-CB66E29727BC}" type="datetime1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5696F-F07E-49A3-B883-71EE3403DC21}" type="datetime1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F982EA-F85C-4933-8AFD-60B6CC49EB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EF4E31-D698-4E51-9D25-A1F53F1824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2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hyperlink" Target="https://www.youtube.com/channel/UClyL6upTyKnlDv_HU8uvJ6Q/playlists" TargetMode="External"/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rgtr.ru/" TargetMode="External"/><Relationship Id="rId11" Type="http://schemas.openxmlformats.org/officeDocument/2006/relationships/hyperlink" Target="https://t.me/rgtr_ru" TargetMode="External"/><Relationship Id="rId5" Type="http://schemas.openxmlformats.org/officeDocument/2006/relationships/hyperlink" Target="mailto:rgtr@rspp.ru" TargetMode="External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jpe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oyuz01.com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yuzcement.ru/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0.emf"/><Relationship Id="rId10" Type="http://schemas.openxmlformats.org/officeDocument/2006/relationships/image" Target="../media/image13.jpeg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"/>
          <p:cNvSpPr/>
          <p:nvPr/>
        </p:nvSpPr>
        <p:spPr>
          <a:xfrm>
            <a:off x="2007294" y="2139441"/>
            <a:ext cx="8229090" cy="128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0" tIns="82930" rIns="82930" bIns="82930" anchor="ctr" anchorCtr="0">
            <a:noAutofit/>
          </a:bodyPr>
          <a:lstStyle/>
          <a:p>
            <a:endParaRPr sz="1633"/>
          </a:p>
        </p:txBody>
      </p:sp>
      <p:sp>
        <p:nvSpPr>
          <p:cNvPr id="246" name="Google Shape;246;p1"/>
          <p:cNvSpPr/>
          <p:nvPr/>
        </p:nvSpPr>
        <p:spPr>
          <a:xfrm>
            <a:off x="1638899" y="6074662"/>
            <a:ext cx="9143433" cy="27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38" tIns="40819" rIns="81638" bIns="40819" anchor="t" anchorCtr="0">
            <a:spAutoFit/>
          </a:bodyPr>
          <a:lstStyle/>
          <a:p>
            <a:pPr algn="ctr"/>
            <a:r>
              <a:rPr lang="ru-RU" sz="1270" b="1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sz="127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"/>
          <p:cNvSpPr/>
          <p:nvPr/>
        </p:nvSpPr>
        <p:spPr>
          <a:xfrm>
            <a:off x="561064" y="4365104"/>
            <a:ext cx="10945215" cy="156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38" tIns="40819" rIns="81638" bIns="40819" anchor="ctr" anchorCtr="0">
            <a:noAutofit/>
          </a:bodyPr>
          <a:lstStyle/>
          <a:p>
            <a:pPr algn="ctr"/>
            <a:endParaRPr lang="ru-RU" sz="2400" b="1" dirty="0">
              <a:solidFill>
                <a:srgbClr val="37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ru-RU" sz="2400" b="1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А.Н.ЛОЦМАНОВ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Заместитель  Сопредседателя Комитета  РСПП,</a:t>
            </a:r>
            <a:endParaRPr b="1" i="1" dirty="0">
              <a:solidFill>
                <a:srgbClr val="002060"/>
              </a:solidFill>
              <a:latin typeface="Calibri"/>
              <a:ea typeface="Calibri"/>
              <a:cs typeface="Calibri"/>
              <a:sym typeface="Arial"/>
            </a:endParaRPr>
          </a:p>
          <a:p>
            <a:pPr algn="ctr"/>
            <a:endParaRPr sz="400" dirty="0"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Председатель Совета по техническому регулированию и </a:t>
            </a:r>
            <a:endParaRPr lang="ru-RU" b="1" i="1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стандартизации </a:t>
            </a:r>
            <a:r>
              <a:rPr lang="ru-RU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при </a:t>
            </a:r>
            <a:r>
              <a:rPr lang="ru-RU" b="1" i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Минпромторге</a:t>
            </a:r>
            <a:r>
              <a:rPr lang="ru-RU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России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algn="ctr"/>
            <a:endParaRPr lang="ru-RU" sz="1633" dirty="0" smtClean="0">
              <a:latin typeface="Arial"/>
              <a:ea typeface="Arial"/>
              <a:cs typeface="Arial"/>
              <a:sym typeface="Arial"/>
            </a:endParaRPr>
          </a:p>
          <a:p>
            <a:pPr algn="ctr"/>
            <a:endParaRPr sz="1633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"/>
          <p:cNvSpPr/>
          <p:nvPr/>
        </p:nvSpPr>
        <p:spPr>
          <a:xfrm>
            <a:off x="1077122" y="2622704"/>
            <a:ext cx="10873208" cy="119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38" tIns="40819" rIns="81638" bIns="40819" anchor="t" anchorCtr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О ВОССТАНОВЛЕНИИ ГОСКОНТРОЛЯ И НАДЗОРА ЗА ТРЕБОВАНИЯМИ 13 ТР И ППРФ 2425</a:t>
            </a:r>
            <a:endParaRPr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2"/>
          <p:cNvPicPr/>
          <p:nvPr/>
        </p:nvPicPr>
        <p:blipFill>
          <a:blip r:embed="rId2"/>
          <a:stretch/>
        </p:blipFill>
        <p:spPr>
          <a:xfrm>
            <a:off x="5159896" y="145716"/>
            <a:ext cx="1353830" cy="1179720"/>
          </a:xfrm>
          <a:prstGeom prst="rect">
            <a:avLst/>
          </a:prstGeom>
          <a:ln>
            <a:noFill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7243" y="1493489"/>
            <a:ext cx="10729192" cy="784291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2004</a:t>
            </a:r>
            <a:r>
              <a:rPr lang="ru-RU" sz="36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3100" b="1" i="1" spc="150" dirty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-  КОМИТЕТУ РСПП </a:t>
            </a:r>
            <a:r>
              <a:rPr lang="ru-RU" sz="4000" b="1" i="1" spc="150" dirty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18</a:t>
            </a:r>
            <a:r>
              <a:rPr lang="ru-RU" sz="3100" b="1" i="1" spc="150" dirty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ЛЕТ  </a:t>
            </a:r>
            <a:r>
              <a:rPr lang="ru-RU" sz="31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- </a:t>
            </a: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2022</a:t>
            </a:r>
            <a:endParaRPr lang="ru-RU" sz="4000" b="1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7583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124744"/>
            <a:ext cx="12072664" cy="5721795"/>
          </a:xfrm>
          <a:prstGeom prst="rect">
            <a:avLst/>
          </a:prstGeom>
          <a:solidFill>
            <a:srgbClr val="F9FCF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796005"/>
            <a:ext cx="12192000" cy="16412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9336" y="81291"/>
            <a:ext cx="89289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accent2">
                    <a:lumMod val="75000"/>
                  </a:schemeClr>
                </a:solidFill>
              </a:rPr>
              <a:t>ТР ТС 013/2011 «О требованиях к автомобильному и авиационному бензину, дизельному и судовому топливу, топливу для реактивных двигателей и мазуту»</a:t>
            </a:r>
          </a:p>
        </p:txBody>
      </p:sp>
      <p:pic>
        <p:nvPicPr>
          <p:cNvPr id="13" name="Google Shape;294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80376" y="102142"/>
            <a:ext cx="2486492" cy="57538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5519936" y="2087496"/>
            <a:ext cx="562845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100" b="1" dirty="0">
                <a:solidFill>
                  <a:srgbClr val="002060"/>
                </a:solidFill>
              </a:rPr>
              <a:t>BOEING </a:t>
            </a:r>
            <a:r>
              <a:rPr lang="ru-RU" sz="3100" b="1" dirty="0">
                <a:solidFill>
                  <a:srgbClr val="002060"/>
                </a:solidFill>
              </a:rPr>
              <a:t>и </a:t>
            </a:r>
            <a:r>
              <a:rPr lang="en-US" sz="3100" b="1" dirty="0">
                <a:solidFill>
                  <a:srgbClr val="002060"/>
                </a:solidFill>
              </a:rPr>
              <a:t>AIRBUS </a:t>
            </a:r>
            <a:r>
              <a:rPr lang="ru-RU" sz="3100" b="1" dirty="0">
                <a:solidFill>
                  <a:srgbClr val="002060"/>
                </a:solidFill>
              </a:rPr>
              <a:t> в два раза сократили межремонтный период эксплуатации своих авиадвигателей, работающих на топливе российского производства.</a:t>
            </a:r>
          </a:p>
        </p:txBody>
      </p:sp>
      <p:pic>
        <p:nvPicPr>
          <p:cNvPr id="17" name="Picture 10" descr="https://www.meilleursbrokers.com/images-blog/boeing-11-2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40" y="1354014"/>
            <a:ext cx="3672408" cy="221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i.ytimg.com/vi/Pw1e6xSUpdw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69" y="3564824"/>
            <a:ext cx="3680079" cy="222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56517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09F8C9-6014-4DD6-8EB9-11C5953B7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56" y="476672"/>
            <a:ext cx="8590089" cy="13681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B7B308-D5CC-4099-A777-49BEFD133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64904"/>
            <a:ext cx="9162764" cy="36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18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3;p1"/>
          <p:cNvSpPr txBox="1"/>
          <p:nvPr/>
        </p:nvSpPr>
        <p:spPr>
          <a:xfrm>
            <a:off x="10128448" y="6386832"/>
            <a:ext cx="432048" cy="27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0" tIns="41454" rIns="82930" bIns="41454" anchor="t" anchorCtr="0">
            <a:noAutofit/>
          </a:bodyPr>
          <a:lstStyle/>
          <a:p>
            <a:pPr>
              <a:buClr>
                <a:srgbClr val="000000"/>
              </a:buClr>
              <a:buSzPts val="1800"/>
              <a:defRPr/>
            </a:pPr>
            <a:r>
              <a:rPr lang="ru-RU" sz="1633" dirty="0">
                <a:solidFill>
                  <a:srgbClr val="366092"/>
                </a:solidFill>
                <a:latin typeface="Calibri"/>
                <a:ea typeface="Arial"/>
                <a:cs typeface="Calibri"/>
                <a:sym typeface="Calibri"/>
              </a:rPr>
              <a:t>14</a:t>
            </a:r>
            <a:endParaRPr sz="127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26346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34656"/>
            <a:ext cx="9144000" cy="345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223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80500" y="3240326"/>
            <a:ext cx="11376139" cy="31410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0" name="CustomShape 3"/>
          <p:cNvSpPr/>
          <p:nvPr/>
        </p:nvSpPr>
        <p:spPr>
          <a:xfrm>
            <a:off x="480501" y="240343"/>
            <a:ext cx="8063771" cy="6837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pc="-1" dirty="0">
                <a:solidFill>
                  <a:srgbClr val="C00000"/>
                </a:solidFill>
                <a:latin typeface="Arial"/>
              </a:rPr>
              <a:t>Заседание Госкомиссии по противодействию незаконному обороту промышленной продукции </a:t>
            </a:r>
            <a:r>
              <a:rPr lang="ru-RU" sz="2000" spc="-1" dirty="0">
                <a:solidFill>
                  <a:srgbClr val="C00000"/>
                </a:solidFill>
                <a:latin typeface="Arial"/>
              </a:rPr>
              <a:t>(июнь 2022)</a:t>
            </a:r>
          </a:p>
        </p:txBody>
      </p:sp>
      <p:sp>
        <p:nvSpPr>
          <p:cNvPr id="3" name="AutoShape 2" descr="https://integration-sistems.ru/upload/iblock/aac/aac4d15efe62e9f4afc4d1d1a08b1981.jpg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19438"/>
            <a:ext cx="2955632" cy="59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0500" y="1216691"/>
            <a:ext cx="12072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1" dirty="0">
                <a:solidFill>
                  <a:srgbClr val="002060"/>
                </a:solidFill>
              </a:rPr>
              <a:t> О мерах по противодействию производству и обороту </a:t>
            </a:r>
            <a:r>
              <a:rPr lang="ru-RU" sz="2400" b="1" spc="-1" dirty="0" smtClean="0">
                <a:solidFill>
                  <a:srgbClr val="002060"/>
                </a:solidFill>
              </a:rPr>
              <a:t>фальсифицированных </a:t>
            </a:r>
            <a:r>
              <a:rPr lang="ru-RU" sz="2400" b="1" spc="-1" dirty="0">
                <a:solidFill>
                  <a:srgbClr val="002060"/>
                </a:solidFill>
              </a:rPr>
              <a:t>строительных материалов</a:t>
            </a:r>
            <a:endParaRPr lang="ru-RU" sz="2400" b="1" spc="-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0501" y="2121672"/>
            <a:ext cx="100799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1" dirty="0">
                <a:solidFill>
                  <a:srgbClr val="C00000"/>
                </a:solidFill>
              </a:rPr>
              <a:t>Поддержать предложение Минстроя России о необходимости контроля за соблюдением требований к строительным материалам</a:t>
            </a:r>
            <a:r>
              <a:rPr lang="ru-RU" sz="2200" b="1" spc="-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19" name="Google Shape;291;p1"/>
          <p:cNvSpPr/>
          <p:nvPr/>
        </p:nvSpPr>
        <p:spPr>
          <a:xfrm>
            <a:off x="0" y="1040438"/>
            <a:ext cx="12192000" cy="17127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62198" tIns="31091" rIns="62198" bIns="31091" anchor="ctr" anchorCtr="0">
            <a:noAutofit/>
          </a:bodyPr>
          <a:lstStyle/>
          <a:p>
            <a:pPr marL="119882">
              <a:buClr>
                <a:srgbClr val="000000"/>
              </a:buClr>
              <a:buSzPts val="1800"/>
            </a:pPr>
            <a:endParaRPr sz="12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7618" y="3240326"/>
            <a:ext cx="88569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spc="-1" dirty="0">
                <a:solidFill>
                  <a:srgbClr val="002060"/>
                </a:solidFill>
              </a:rPr>
              <a:t>1. </a:t>
            </a:r>
            <a:r>
              <a:rPr lang="ru-RU" sz="2400" spc="-1" dirty="0" err="1">
                <a:solidFill>
                  <a:srgbClr val="002060"/>
                </a:solidFill>
              </a:rPr>
              <a:t>Минпромторгу</a:t>
            </a:r>
            <a:r>
              <a:rPr lang="ru-RU" sz="2400" spc="-1" dirty="0">
                <a:solidFill>
                  <a:srgbClr val="002060"/>
                </a:solidFill>
              </a:rPr>
              <a:t> России совместно с Минстроем России, </a:t>
            </a:r>
            <a:r>
              <a:rPr lang="ru-RU" sz="2400" spc="-1" dirty="0" err="1">
                <a:solidFill>
                  <a:srgbClr val="002060"/>
                </a:solidFill>
              </a:rPr>
              <a:t>Росстандартом</a:t>
            </a:r>
            <a:r>
              <a:rPr lang="ru-RU" sz="2400" spc="-1" dirty="0">
                <a:solidFill>
                  <a:srgbClr val="002060"/>
                </a:solidFill>
              </a:rPr>
              <a:t> и </a:t>
            </a:r>
            <a:r>
              <a:rPr lang="ru-RU" sz="2400" spc="-1" dirty="0" err="1">
                <a:solidFill>
                  <a:srgbClr val="002060"/>
                </a:solidFill>
              </a:rPr>
              <a:t>Росаккредитацией</a:t>
            </a:r>
            <a:r>
              <a:rPr lang="ru-RU" sz="2400" spc="-1" dirty="0">
                <a:solidFill>
                  <a:srgbClr val="002060"/>
                </a:solidFill>
              </a:rPr>
              <a:t> подготовить предложения по совершенствованию законодательства в сфере добровольной оценки соответствия строительных материалов.</a:t>
            </a:r>
          </a:p>
          <a:p>
            <a:endParaRPr lang="ru-RU" sz="2400" spc="-1" dirty="0">
              <a:solidFill>
                <a:srgbClr val="002060"/>
              </a:solidFill>
            </a:endParaRPr>
          </a:p>
          <a:p>
            <a:r>
              <a:rPr lang="ru-RU" sz="2400" spc="-1" dirty="0">
                <a:solidFill>
                  <a:srgbClr val="002060"/>
                </a:solidFill>
              </a:rPr>
              <a:t>2. Наделить </a:t>
            </a:r>
            <a:r>
              <a:rPr lang="ru-RU" sz="2400" spc="-1" dirty="0" err="1">
                <a:solidFill>
                  <a:srgbClr val="002060"/>
                </a:solidFill>
              </a:rPr>
              <a:t>Росстандарт</a:t>
            </a:r>
            <a:r>
              <a:rPr lang="ru-RU" sz="2400" spc="-1" dirty="0">
                <a:solidFill>
                  <a:srgbClr val="002060"/>
                </a:solidFill>
              </a:rPr>
              <a:t> полномочиями по контролю за соблюдением требований в отношении строительных материалов.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7B0107-5DEB-408C-AAC4-D13B3CA2F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3717032"/>
            <a:ext cx="1746194" cy="174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86507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3"/>
          <p:cNvSpPr/>
          <p:nvPr/>
        </p:nvSpPr>
        <p:spPr>
          <a:xfrm>
            <a:off x="512127" y="-50080"/>
            <a:ext cx="8207787" cy="11761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pc="-1" dirty="0">
                <a:solidFill>
                  <a:srgbClr val="C00000"/>
                </a:solidFill>
                <a:latin typeface="Arial"/>
              </a:rPr>
              <a:t> </a:t>
            </a:r>
            <a:r>
              <a:rPr lang="en-US" sz="2000" b="1" spc="-1" dirty="0" smtClean="0">
                <a:solidFill>
                  <a:srgbClr val="C00000"/>
                </a:solidFill>
                <a:latin typeface="Arial"/>
              </a:rPr>
              <a:t> </a:t>
            </a:r>
            <a:r>
              <a:rPr lang="ru-RU" sz="3600" b="1" spc="-1" dirty="0" smtClean="0">
                <a:solidFill>
                  <a:srgbClr val="C00000"/>
                </a:solidFill>
                <a:latin typeface="Arial"/>
              </a:rPr>
              <a:t>Бюро Правления РСПП. Заседание от 13.10.2022</a:t>
            </a:r>
            <a:endParaRPr lang="ru-RU" sz="3600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3" name="AutoShape 2" descr="https://integration-sistems.ru/upload/iblock/aac/aac4d15efe62e9f4afc4d1d1a08b1981.jpg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7586"/>
            <a:ext cx="3503712" cy="97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Google Shape;291;p1"/>
          <p:cNvSpPr/>
          <p:nvPr/>
        </p:nvSpPr>
        <p:spPr>
          <a:xfrm>
            <a:off x="0" y="1040438"/>
            <a:ext cx="12192000" cy="17127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62198" tIns="31091" rIns="62198" bIns="31091" anchor="ctr" anchorCtr="0">
            <a:noAutofit/>
          </a:bodyPr>
          <a:lstStyle/>
          <a:p>
            <a:pPr marL="119882">
              <a:buClr>
                <a:srgbClr val="000000"/>
              </a:buClr>
              <a:buSzPts val="1800"/>
            </a:pPr>
            <a:endParaRPr sz="12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6000" y="1587030"/>
            <a:ext cx="63922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-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Бюро </a:t>
            </a:r>
            <a:r>
              <a:rPr lang="ru-RU" sz="3600" b="1" spc="-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Правления РСПП </a:t>
            </a:r>
            <a:r>
              <a:rPr lang="ru-RU" sz="3600" b="1" spc="-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приняло </a:t>
            </a:r>
            <a:r>
              <a:rPr lang="ru-RU" sz="3600" b="1" spc="-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решение о необходимости восстановления </a:t>
            </a:r>
            <a:r>
              <a:rPr lang="ru-RU" sz="3600" b="1" spc="-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государственного контроля </a:t>
            </a:r>
            <a:r>
              <a:rPr lang="ru-RU" sz="3600" b="1" spc="-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 надзора</a:t>
            </a:r>
            <a:r>
              <a:rPr lang="ru-RU" sz="3600" b="1" spc="-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r>
              <a:rPr lang="ru-RU" sz="3600" b="1" spc="-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Соответствующее обращение направлено В Правительство Российской Федерации.</a:t>
            </a:r>
            <a:endParaRPr lang="ru-RU" sz="3600" b="1" spc="-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РСПП предложил передать компфонды строительных, проектных и изыскательских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030"/>
            <a:ext cx="6096000" cy="507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3322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91344" y="980728"/>
            <a:ext cx="11881319" cy="5780559"/>
          </a:xfrm>
          <a:prstGeom prst="rect">
            <a:avLst/>
          </a:prstGeom>
          <a:solidFill>
            <a:srgbClr val="F9FCF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764704"/>
            <a:ext cx="12192000" cy="15588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5360" y="195727"/>
            <a:ext cx="84249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Ответ А.И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Херсонцева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на обращение РСПП.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Google Shape;294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1917" y="133208"/>
            <a:ext cx="2486492" cy="575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1556792"/>
            <a:ext cx="5668984" cy="436665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240016" y="1412776"/>
            <a:ext cx="5518393" cy="51125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Прямоугольник 9"/>
          <p:cNvSpPr/>
          <p:nvPr/>
        </p:nvSpPr>
        <p:spPr>
          <a:xfrm>
            <a:off x="6550940" y="1699208"/>
            <a:ext cx="4896544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spc="-1" dirty="0" smtClean="0">
                <a:solidFill>
                  <a:srgbClr val="002060"/>
                </a:solidFill>
              </a:rPr>
              <a:t>“</a:t>
            </a:r>
            <a:r>
              <a:rPr lang="ru-RU" sz="1700" spc="-1" dirty="0" smtClean="0">
                <a:solidFill>
                  <a:srgbClr val="002060"/>
                </a:solidFill>
              </a:rPr>
              <a:t>Принимая </a:t>
            </a:r>
            <a:r>
              <a:rPr lang="ru-RU" sz="1700" spc="-1" dirty="0">
                <a:solidFill>
                  <a:srgbClr val="002060"/>
                </a:solidFill>
              </a:rPr>
              <a:t>во внимание, что </a:t>
            </a:r>
            <a:r>
              <a:rPr lang="ru-RU" sz="1700" b="1" spc="-1" dirty="0">
                <a:solidFill>
                  <a:srgbClr val="002060"/>
                </a:solidFill>
              </a:rPr>
              <a:t>внедрение нового вида государственного контроля (надзора) за соблюдением требований технических регламентов приведет к повышению административной нагрузки на предпринимателей</a:t>
            </a:r>
            <a:r>
              <a:rPr lang="ru-RU" sz="1700" spc="-1" dirty="0">
                <a:solidFill>
                  <a:srgbClr val="002060"/>
                </a:solidFill>
              </a:rPr>
              <a:t> за счет проведения соответствующих контрольных (надзорных) мероприятий, и руководствуясь необходимостью учета обозначенных Вами в Обращении проблемных вопросов осуществления предпринимательской деятельности, требующих, напротив, принятия мер по снижению соответствующей нагрузки, предлагаем продолжить обсуждение указанных вопросов на площадке Комитета по разрешительной и контрольно-надзорной деятельности Российского союза промышленников и предпринимателей</a:t>
            </a:r>
            <a:r>
              <a:rPr lang="ru-RU" sz="1700" spc="-1" dirty="0" smtClean="0">
                <a:solidFill>
                  <a:srgbClr val="002060"/>
                </a:solidFill>
              </a:rPr>
              <a:t>.</a:t>
            </a:r>
            <a:r>
              <a:rPr lang="en-US" sz="1700" spc="-1" dirty="0" smtClean="0">
                <a:solidFill>
                  <a:srgbClr val="002060"/>
                </a:solidFill>
              </a:rPr>
              <a:t>”</a:t>
            </a:r>
            <a:endParaRPr lang="ru-RU" sz="1700" spc="-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0653" y="2132857"/>
            <a:ext cx="90364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законодательства имеет смысл только в том случае, если государством обеспечен контроль и надзор за его выполнением.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восстановить государственный контроль и надзор за требованиями ТР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ПП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2425.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 обязательные стандарты и обязательная сертификация на строительную и другие виды потенциально опасной продукции.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1544" y="116633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ПРЕДЛОЖЕНИЯ  ПРЕДСТАВИТЕЛЕЙ ДОБРОСОВЕСТНЫХ ПРОИЗВОДИТЕЛЕЙ И ИМПОРТЕРОВ</a:t>
            </a:r>
          </a:p>
        </p:txBody>
      </p:sp>
    </p:spTree>
    <p:extLst>
      <p:ext uri="{BB962C8B-B14F-4D97-AF65-F5344CB8AC3E}">
        <p14:creationId xmlns:p14="http://schemas.microsoft.com/office/powerpoint/2010/main" val="1090869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4"/>
          <p:cNvSpPr/>
          <p:nvPr/>
        </p:nvSpPr>
        <p:spPr>
          <a:xfrm>
            <a:off x="839416" y="537835"/>
            <a:ext cx="10284886" cy="1611449"/>
          </a:xfrm>
          <a:prstGeom prst="rect">
            <a:avLst/>
          </a:prstGeom>
          <a:solidFill>
            <a:srgbClr val="0070C0"/>
          </a:solidFill>
          <a:ln>
            <a:noFill/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000000"/>
          </a:fontRef>
        </p:style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9416" y="789244"/>
            <a:ext cx="10284886" cy="1078280"/>
          </a:xfrm>
        </p:spPr>
        <p:txBody>
          <a:bodyPr>
            <a:normAutofit/>
          </a:bodyPr>
          <a:lstStyle/>
          <a:p>
            <a:pPr algn="ctr"/>
            <a:r>
              <a:rPr lang="ru-RU" sz="4500" b="1" spc="225" dirty="0">
                <a:solidFill>
                  <a:schemeClr val="bg1">
                    <a:lumMod val="95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" b="859"/>
          <a:stretch/>
        </p:blipFill>
        <p:spPr>
          <a:xfrm>
            <a:off x="6422274" y="3364442"/>
            <a:ext cx="1322453" cy="7051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722" y="4033962"/>
            <a:ext cx="2053580" cy="2053580"/>
          </a:xfrm>
          <a:prstGeom prst="rect">
            <a:avLst/>
          </a:prstGeom>
        </p:spPr>
      </p:pic>
      <p:sp>
        <p:nvSpPr>
          <p:cNvPr id="32" name="Заголовок 8"/>
          <p:cNvSpPr txBox="1">
            <a:spLocks/>
          </p:cNvSpPr>
          <p:nvPr/>
        </p:nvSpPr>
        <p:spPr>
          <a:xfrm>
            <a:off x="7182112" y="2422560"/>
            <a:ext cx="3250758" cy="64075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hlinkClick r:id="rId5"/>
              </a:rPr>
              <a:t>rgtr@rspp.ru</a:t>
            </a:r>
            <a:r>
              <a:rPr lang="en-US" sz="33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3375" b="1" dirty="0">
                <a:solidFill>
                  <a:srgbClr val="002060"/>
                </a:solidFill>
                <a:latin typeface="Arial Narrow" panose="020B0606020202030204" pitchFamily="34" charset="0"/>
              </a:rPr>
              <a:t>  </a:t>
            </a:r>
            <a:r>
              <a:rPr lang="en-US" sz="33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375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Заголовок 8"/>
          <p:cNvSpPr txBox="1">
            <a:spLocks/>
          </p:cNvSpPr>
          <p:nvPr/>
        </p:nvSpPr>
        <p:spPr>
          <a:xfrm>
            <a:off x="7901183" y="3498136"/>
            <a:ext cx="2531687" cy="2896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Arial Narrow" panose="020B0606020202030204" pitchFamily="34" charset="0"/>
                <a:hlinkClick r:id="rId6"/>
              </a:rPr>
              <a:t>www.RGTR.ru</a:t>
            </a:r>
            <a:r>
              <a:rPr lang="en-US" sz="3000" b="1" dirty="0">
                <a:latin typeface="Arial Narrow" panose="020B0606020202030204" pitchFamily="34" charset="0"/>
              </a:rPr>
              <a:t> </a:t>
            </a:r>
            <a:endParaRPr lang="ru-RU" sz="3000" b="1" dirty="0">
              <a:latin typeface="Arial Narrow" panose="020B0606020202030204" pitchFamily="34" charset="0"/>
            </a:endParaRPr>
          </a:p>
        </p:txBody>
      </p:sp>
      <p:pic>
        <p:nvPicPr>
          <p:cNvPr id="1028" name="Picture 4" descr="https://www.clipartmax.com/png/full/299-2992588_cartoon-email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77" y="2376883"/>
            <a:ext cx="850395" cy="73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927818" y="2491205"/>
            <a:ext cx="4741817" cy="1260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0" name="Прямоугольник 49"/>
          <p:cNvSpPr/>
          <p:nvPr/>
        </p:nvSpPr>
        <p:spPr>
          <a:xfrm>
            <a:off x="1524002" y="2365126"/>
            <a:ext cx="4741817" cy="18238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Заголовок 8"/>
          <p:cNvSpPr txBox="1">
            <a:spLocks/>
          </p:cNvSpPr>
          <p:nvPr/>
        </p:nvSpPr>
        <p:spPr>
          <a:xfrm>
            <a:off x="1878278" y="2709282"/>
            <a:ext cx="3843410" cy="7496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750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+7 495 663 04 </a:t>
            </a:r>
            <a:r>
              <a:rPr lang="en-US" sz="3750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50</a:t>
            </a:r>
            <a:endParaRPr lang="ru-RU" sz="3750" b="1" spc="225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44" y="2831568"/>
            <a:ext cx="498715" cy="50502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" b="564"/>
          <a:stretch/>
        </p:blipFill>
        <p:spPr>
          <a:xfrm>
            <a:off x="1720076" y="4014913"/>
            <a:ext cx="1061267" cy="48462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4470900"/>
            <a:ext cx="1338929" cy="1338929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796589" y="5718210"/>
            <a:ext cx="171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11"/>
              </a:rPr>
              <a:t>Telegram</a:t>
            </a:r>
            <a:r>
              <a:rPr lang="ru-RU" sz="900" dirty="0">
                <a:hlinkClick r:id="" action="ppaction://noaction"/>
              </a:rPr>
              <a:t>-канал - </a:t>
            </a:r>
          </a:p>
          <a:p>
            <a:r>
              <a:rPr lang="ru-RU" sz="900" dirty="0">
                <a:hlinkClick r:id="" action="ppaction://noaction"/>
              </a:rPr>
              <a:t>https://t.me/rgtr_ru</a:t>
            </a:r>
            <a:r>
              <a:rPr lang="ru-RU" sz="900" dirty="0"/>
              <a:t> 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1" y="4466531"/>
            <a:ext cx="1365527" cy="1365527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3298726" y="5760050"/>
            <a:ext cx="19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u="sng" dirty="0" err="1">
                <a:solidFill>
                  <a:srgbClr val="0070C0"/>
                </a:solidFill>
                <a:hlinkClick r:id="rId13"/>
              </a:rPr>
              <a:t>YouTube</a:t>
            </a:r>
            <a:r>
              <a:rPr lang="en-US" sz="900" u="sng" dirty="0">
                <a:solidFill>
                  <a:srgbClr val="0070C0"/>
                </a:solidFill>
              </a:rPr>
              <a:t>-</a:t>
            </a:r>
            <a:r>
              <a:rPr lang="ru-RU" sz="900" u="sng" dirty="0">
                <a:solidFill>
                  <a:srgbClr val="0070C0"/>
                </a:solidFill>
              </a:rPr>
              <a:t>канал </a:t>
            </a:r>
            <a:r>
              <a:rPr lang="ru-RU" sz="900" u="sng" dirty="0">
                <a:solidFill>
                  <a:srgbClr val="0070C0"/>
                </a:solidFill>
                <a:hlinkClick r:id="rId13"/>
              </a:rPr>
              <a:t>Комитета </a:t>
            </a:r>
            <a:r>
              <a:rPr lang="ru-RU" sz="900" dirty="0">
                <a:hlinkClick r:id="rId13"/>
              </a:rPr>
              <a:t>РСПП по </a:t>
            </a:r>
            <a:r>
              <a:rPr lang="ru-RU" sz="900" dirty="0" err="1">
                <a:hlinkClick r:id="rId13"/>
              </a:rPr>
              <a:t>промполитике</a:t>
            </a:r>
            <a:r>
              <a:rPr lang="ru-RU" sz="900" dirty="0">
                <a:hlinkClick r:id="rId13"/>
              </a:rPr>
              <a:t> и </a:t>
            </a:r>
            <a:r>
              <a:rPr lang="ru-RU" sz="900" dirty="0" err="1">
                <a:hlinkClick r:id="rId13"/>
              </a:rPr>
              <a:t>техрегулированию</a:t>
            </a:r>
            <a:r>
              <a:rPr lang="ru-RU" sz="900" dirty="0"/>
              <a:t> </a:t>
            </a:r>
          </a:p>
        </p:txBody>
      </p:sp>
      <p:pic>
        <p:nvPicPr>
          <p:cNvPr id="53" name="Picture 2" descr="C:\РАБОТА НА КАРАНТИНЕ\Планы, отчеты, презентации\Ежемесячные отчеты\77873-television-show-media-marketing-social-youtube-digital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142" y="4110333"/>
            <a:ext cx="1126343" cy="29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94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"/>
          <p:cNvSpPr txBox="1">
            <a:spLocks noGrp="1"/>
          </p:cNvSpPr>
          <p:nvPr>
            <p:ph type="title"/>
          </p:nvPr>
        </p:nvSpPr>
        <p:spPr>
          <a:xfrm>
            <a:off x="663839" y="145319"/>
            <a:ext cx="7017590" cy="6370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2930" tIns="41454" rIns="82930" bIns="41454" rtlCol="0" anchor="ctr" anchorCtr="0">
            <a:noAutofit/>
          </a:bodyPr>
          <a:lstStyle/>
          <a:p>
            <a:pPr algn="l">
              <a:spcBef>
                <a:spcPts val="0"/>
              </a:spcBef>
              <a:buClr>
                <a:srgbClr val="953734"/>
              </a:buClr>
              <a:buSzPts val="2400"/>
            </a:pPr>
            <a:r>
              <a:rPr lang="ru-RU" sz="2400" b="1" dirty="0">
                <a:solidFill>
                  <a:srgbClr val="95373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ЗАДАЧИ КОМИТЕТА РСПП ПО ПРОМЫШЛЕННОЙ ПОЛИТИКЕ И ТЕХНИЧЕСКОМУ РЕГУЛИРОВАНИЮ</a:t>
            </a:r>
            <a:endParaRPr lang="ru-RU" sz="2400" b="1" dirty="0">
              <a:solidFill>
                <a:srgbClr val="9537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8" name="Google Shape;288;p1"/>
          <p:cNvSpPr txBox="1"/>
          <p:nvPr/>
        </p:nvSpPr>
        <p:spPr>
          <a:xfrm>
            <a:off x="3517504" y="2647301"/>
            <a:ext cx="8064896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0" tIns="41454" rIns="82930" bIns="41454" anchor="t" anchorCtr="0">
            <a:noAutofit/>
          </a:bodyPr>
          <a:lstStyle/>
          <a:p>
            <a:pPr algn="just">
              <a:lnSpc>
                <a:spcPct val="130000"/>
              </a:lnSpc>
              <a:buClr>
                <a:srgbClr val="002060"/>
              </a:buClr>
              <a:buSzPts val="1800"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ОСНОВНЫЕ ЗАДАЧИ:</a:t>
            </a:r>
          </a:p>
          <a:p>
            <a:pPr marL="259204" indent="-259204" algn="just">
              <a:lnSpc>
                <a:spcPct val="130000"/>
              </a:lnSpc>
              <a:buClr>
                <a:srgbClr val="002060"/>
              </a:buClr>
              <a:buSzPts val="1800"/>
              <a:buFont typeface="Arial"/>
              <a:buChar char="•"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Участие в разработке нормативных правовых актов в по вопросам промышленной политики и технического регулирования.</a:t>
            </a:r>
            <a:endParaRPr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ea typeface="Calibri"/>
              <a:cs typeface="Calibri"/>
              <a:sym typeface="Calibri"/>
            </a:endParaRPr>
          </a:p>
          <a:p>
            <a:pPr marL="342900" indent="-342900" algn="just">
              <a:lnSpc>
                <a:spcPct val="130000"/>
              </a:lnSpc>
              <a:spcBef>
                <a:spcPts val="327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Выработка консолидированного мнения промышленности и бизнеса. </a:t>
            </a:r>
          </a:p>
          <a:p>
            <a:pPr marL="342900" indent="-342900" algn="just">
              <a:lnSpc>
                <a:spcPct val="130000"/>
              </a:lnSpc>
              <a:spcBef>
                <a:spcPts val="327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Обеспечение  взаимодействия промышленных ассоциаций с органами государственной власти.</a:t>
            </a:r>
          </a:p>
          <a:p>
            <a:pPr marL="342900" indent="-342900" algn="just">
              <a:lnSpc>
                <a:spcPct val="130000"/>
              </a:lnSpc>
              <a:spcBef>
                <a:spcPts val="327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Расширение международного сотрудничества в области технического регулирования и стандартизации. </a:t>
            </a:r>
          </a:p>
        </p:txBody>
      </p:sp>
      <p:sp>
        <p:nvSpPr>
          <p:cNvPr id="289" name="Google Shape;289;p1"/>
          <p:cNvSpPr/>
          <p:nvPr/>
        </p:nvSpPr>
        <p:spPr>
          <a:xfrm>
            <a:off x="719469" y="4653135"/>
            <a:ext cx="2568219" cy="1440161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82930" tIns="41454" rIns="82930" bIns="41454" anchor="t" anchorCtr="0">
            <a:noAutofit/>
          </a:bodyPr>
          <a:lstStyle/>
          <a:p>
            <a:pPr>
              <a:lnSpc>
                <a:spcPct val="80000"/>
              </a:lnSpc>
              <a:buClr>
                <a:schemeClr val="accent2"/>
              </a:buClr>
              <a:buSzPts val="600"/>
            </a:pPr>
            <a:endParaRPr sz="544" b="1" dirty="0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>
              <a:lnSpc>
                <a:spcPct val="80000"/>
              </a:lnSpc>
              <a:spcBef>
                <a:spcPts val="327"/>
              </a:spcBef>
              <a:buClr>
                <a:schemeClr val="accent2"/>
              </a:buClr>
              <a:buSzPts val="1800"/>
            </a:pPr>
            <a:r>
              <a:rPr lang="ru-RU" sz="1633" b="1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Д.А. ПУМПЯНСКИЙ</a:t>
            </a:r>
            <a:endParaRPr sz="127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spcBef>
                <a:spcPts val="181"/>
              </a:spcBef>
              <a:buClr>
                <a:schemeClr val="accent2"/>
              </a:buClr>
              <a:buSzPts val="1400"/>
            </a:pPr>
            <a:r>
              <a:rPr lang="ru-RU" sz="1500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Член Бюро Правления РСПП, </a:t>
            </a:r>
          </a:p>
          <a:p>
            <a:pPr algn="ctr">
              <a:lnSpc>
                <a:spcPct val="80000"/>
              </a:lnSpc>
              <a:spcBef>
                <a:spcPts val="181"/>
              </a:spcBef>
              <a:buClr>
                <a:schemeClr val="accent2"/>
              </a:buClr>
              <a:buSzPts val="1400"/>
            </a:pPr>
            <a:r>
              <a:rPr lang="ru-RU" sz="1500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Вице-президент РСПП,</a:t>
            </a:r>
            <a:endParaRPr sz="1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spcBef>
                <a:spcPts val="181"/>
              </a:spcBef>
              <a:buClr>
                <a:schemeClr val="accent2"/>
              </a:buClr>
              <a:buSzPts val="1400"/>
            </a:pPr>
            <a:r>
              <a:rPr lang="ru-RU" sz="1500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Сопредседатель Комитета РСПП</a:t>
            </a:r>
          </a:p>
        </p:txBody>
      </p:sp>
      <p:sp>
        <p:nvSpPr>
          <p:cNvPr id="290" name="Google Shape;290;p1"/>
          <p:cNvSpPr/>
          <p:nvPr/>
        </p:nvSpPr>
        <p:spPr>
          <a:xfrm>
            <a:off x="4514164" y="1171274"/>
            <a:ext cx="6838420" cy="110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0" tIns="41454" rIns="82930" bIns="41454" anchor="t" anchorCtr="0">
            <a:noAutofit/>
          </a:bodyPr>
          <a:lstStyle/>
          <a:p>
            <a:pPr algn="ctr">
              <a:buClr>
                <a:srgbClr val="000000"/>
              </a:buClr>
              <a:buSzPts val="2200"/>
            </a:pPr>
            <a:r>
              <a:rPr lang="ru-RU" sz="2200" b="1" dirty="0">
                <a:solidFill>
                  <a:srgbClr val="002060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В работе Комитета РСПП принимает участие </a:t>
            </a:r>
          </a:p>
          <a:p>
            <a:pPr algn="ctr">
              <a:buClr>
                <a:srgbClr val="000000"/>
              </a:buClr>
              <a:buSzPts val="2200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более 3000 экспертов </a:t>
            </a:r>
            <a:r>
              <a:rPr lang="ru-RU" sz="2200" b="1" dirty="0">
                <a:solidFill>
                  <a:srgbClr val="002060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из всех отраслей промышленности</a:t>
            </a:r>
            <a:endParaRPr sz="1996" dirty="0">
              <a:solidFill>
                <a:srgbClr val="002060"/>
              </a:solidFill>
              <a:latin typeface="Franklin Gothic Book" panose="020B05030201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"/>
          <p:cNvSpPr/>
          <p:nvPr/>
        </p:nvSpPr>
        <p:spPr>
          <a:xfrm>
            <a:off x="0" y="908719"/>
            <a:ext cx="12192000" cy="13624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82930" tIns="41454" rIns="82930" bIns="41454" anchor="ctr" anchorCtr="0">
            <a:noAutofit/>
          </a:bodyPr>
          <a:lstStyle/>
          <a:p>
            <a:pPr marL="159842">
              <a:buClr>
                <a:srgbClr val="000000"/>
              </a:buClr>
              <a:buSzPts val="1800"/>
            </a:pPr>
            <a:endParaRPr sz="16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6240" y="108217"/>
            <a:ext cx="3419897" cy="68298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8" y="2037467"/>
            <a:ext cx="2568220" cy="261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7160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692696"/>
            <a:ext cx="8291264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ДОЛЯ  ФАЛЬСИФИКАТА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РЫНКЕ РОССИИ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03512" y="908720"/>
            <a:ext cx="8856984" cy="5832648"/>
          </a:xfrm>
        </p:spPr>
        <p:txBody>
          <a:bodyPr anchor="t">
            <a:norm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dirty="0"/>
              <a:t>  </a:t>
            </a:r>
            <a:r>
              <a:rPr lang="ru-RU" b="1" dirty="0" smtClean="0"/>
              <a:t>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	ДИЗТОПЛИВО  - 15 %</a:t>
            </a: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ДЕТСКИЕ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ТОВАРЫ – 35%</a:t>
            </a: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ЦЕМЕНТ – 9%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4 800 000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тонн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2mdom.ru/images/2015-01-30_1555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5089719"/>
            <a:ext cx="2304256" cy="163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42.neobroker.ru/img-org/tovar-10257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848" y="3335281"/>
            <a:ext cx="2193892" cy="164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board.salle.com.ua/i/1205/120556/363038_20110523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560" y="1491840"/>
            <a:ext cx="2304256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098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2460" y="761873"/>
            <a:ext cx="66662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buClr>
                <a:srgbClr val="C00000"/>
              </a:buClr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производителей радиаторов отопления (АПРО).</a:t>
            </a:r>
          </a:p>
          <a:p>
            <a:pPr>
              <a:lnSpc>
                <a:spcPct val="250000"/>
              </a:lnSpc>
              <a:buClr>
                <a:srgbClr val="C00000"/>
              </a:buClr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«ЭЛЕКТРОКАБЕЛЬ».</a:t>
            </a:r>
          </a:p>
          <a:p>
            <a:pPr>
              <a:lnSpc>
                <a:spcPct val="250000"/>
              </a:lnSpc>
              <a:buClr>
                <a:srgbClr val="C00000"/>
              </a:buClr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Алюминиевая ассоциация.</a:t>
            </a:r>
          </a:p>
          <a:p>
            <a:pPr>
              <a:lnSpc>
                <a:spcPct val="250000"/>
              </a:lnSpc>
              <a:buClr>
                <a:srgbClr val="C00000"/>
              </a:buClr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Межреспубликанский концерн «ПОДШИПНИК».</a:t>
            </a:r>
          </a:p>
          <a:p>
            <a:pPr>
              <a:lnSpc>
                <a:spcPct val="250000"/>
              </a:lnSpc>
              <a:buClr>
                <a:srgbClr val="C00000"/>
              </a:buClr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Союз производителей цемента «СОЮЗЦЕМЕНТ».</a:t>
            </a:r>
          </a:p>
          <a:p>
            <a:pPr>
              <a:lnSpc>
                <a:spcPct val="250000"/>
              </a:lnSpc>
              <a:buClr>
                <a:srgbClr val="C00000"/>
              </a:buClr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производителей пожарно-спасательной продукции и услуг «Союз01». </a:t>
            </a:r>
          </a:p>
          <a:p>
            <a:pPr>
              <a:lnSpc>
                <a:spcPct val="250000"/>
              </a:lnSpc>
              <a:buClr>
                <a:srgbClr val="C00000"/>
              </a:buClr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Челябинский тракторный завод – УРАЛТРАК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buClr>
                <a:srgbClr val="C00000"/>
              </a:buClr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 производителей трубопроводных систем «АПТС»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91544" y="23865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РАБОТА КОМИТЕТА РСПП С ПРОМЫШЛЕННЫМИ   АСОЦИАЦИЯМИ </a:t>
            </a:r>
          </a:p>
        </p:txBody>
      </p:sp>
      <p:pic>
        <p:nvPicPr>
          <p:cNvPr id="5" name="Рисунок 4" descr="C:\Users\Александр\Desktop\НП АПРО\Лого АПРО\APRO_RU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252" y="836713"/>
            <a:ext cx="1872208" cy="650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АССОЦИАЦИЯ ЭЛЕКТРОКАБЕЛЬ-11-14%-сини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1487617"/>
            <a:ext cx="1078854" cy="69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Алюминиевая Ассоциац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996" y="2060849"/>
            <a:ext cx="784721" cy="78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5" y="2453208"/>
            <a:ext cx="1552575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www.soyuzcement.ru/img/header_logo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710" y="3443808"/>
            <a:ext cx="1809750" cy="42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Ассоциация производителей Союз01">
            <a:hlinkClick r:id="rId8" tgtFrame="&quot;_self&quot;" tooltip="&quot;Союз 01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623" y="4149081"/>
            <a:ext cx="92392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chtz27.ru/images/stories/chtzlogo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603" y="4941169"/>
            <a:ext cx="1905100" cy="95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710" y="5821640"/>
            <a:ext cx="1809750" cy="55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19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711" y="1101004"/>
            <a:ext cx="3691345" cy="5537018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807968" y="1106742"/>
            <a:ext cx="4248472" cy="5531280"/>
            <a:chOff x="4283968" y="1106742"/>
            <a:chExt cx="4248472" cy="5531280"/>
          </a:xfrm>
        </p:grpSpPr>
        <p:pic>
          <p:nvPicPr>
            <p:cNvPr id="16388" name="Рисунок 1" descr="image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1106742"/>
              <a:ext cx="4248472" cy="3186354"/>
            </a:xfrm>
            <a:prstGeom prst="rect">
              <a:avLst/>
            </a:prstGeom>
            <a:noFill/>
            <a:ln w="571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8" descr="На проспекте Большевиков прорвало трубу с горячей водой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7538" y="3789040"/>
              <a:ext cx="4244902" cy="2848982"/>
            </a:xfrm>
            <a:prstGeom prst="rect">
              <a:avLst/>
            </a:prstGeom>
            <a:noFill/>
            <a:ln w="571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767408" y="332657"/>
            <a:ext cx="9247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Последствия применения труб, бывших в употреблении</a:t>
            </a:r>
          </a:p>
        </p:txBody>
      </p:sp>
    </p:spTree>
    <p:extLst>
      <p:ext uri="{BB962C8B-B14F-4D97-AF65-F5344CB8AC3E}">
        <p14:creationId xmlns:p14="http://schemas.microsoft.com/office/powerpoint/2010/main" val="3696379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255"/>
            <a:ext cx="9144000" cy="684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7499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91344" y="980728"/>
            <a:ext cx="11881319" cy="5780559"/>
          </a:xfrm>
          <a:prstGeom prst="rect">
            <a:avLst/>
          </a:prstGeom>
          <a:solidFill>
            <a:srgbClr val="F9FCF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764704"/>
            <a:ext cx="12192000" cy="15588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1364" y="196438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Закон-спутник от 11.06.2021 г. № 170-ФЗ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1364" y="854797"/>
            <a:ext cx="1144927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>
                <a:solidFill>
                  <a:srgbClr val="002060"/>
                </a:solidFill>
              </a:rPr>
              <a:t>     </a:t>
            </a:r>
          </a:p>
          <a:p>
            <a:pPr algn="just"/>
            <a:r>
              <a:rPr lang="ru-RU" sz="2100" b="1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Последствия принятия Закона – спутника от 11.06.2021 № 170-ФЗ:</a:t>
            </a:r>
          </a:p>
          <a:p>
            <a:pPr algn="just"/>
            <a:endParaRPr lang="ru-RU" sz="2800" b="1" dirty="0">
              <a:solidFill>
                <a:srgbClr val="00206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2400" b="1" dirty="0">
                <a:solidFill>
                  <a:srgbClr val="002060"/>
                </a:solidFill>
              </a:rPr>
              <a:t>Не определены органы государственного контроля (надзора) за соблюдением требований технических регламентов, контроль за которыми до 01.07.2021 г. осуществлял Росстандарт и иные ФОИВ.</a:t>
            </a:r>
          </a:p>
          <a:p>
            <a:pPr marL="342900" indent="-342900" algn="just">
              <a:buAutoNum type="arabicPeriod"/>
            </a:pPr>
            <a:endParaRPr lang="ru-RU" sz="2400" b="1" dirty="0">
              <a:solidFill>
                <a:srgbClr val="00206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2400" b="1" dirty="0">
                <a:solidFill>
                  <a:srgbClr val="002060"/>
                </a:solidFill>
              </a:rPr>
              <a:t>Отсутствует механизм контроля за продукцией, включенной в   </a:t>
            </a:r>
            <a:r>
              <a:rPr lang="ru-RU" sz="2400" b="1" dirty="0" smtClean="0">
                <a:solidFill>
                  <a:srgbClr val="002060"/>
                </a:solidFill>
              </a:rPr>
              <a:t>ПП </a:t>
            </a:r>
            <a:r>
              <a:rPr lang="ru-RU" sz="2400" b="1" dirty="0">
                <a:solidFill>
                  <a:srgbClr val="002060"/>
                </a:solidFill>
              </a:rPr>
              <a:t>РФ от 23.12.2021 </a:t>
            </a:r>
            <a:r>
              <a:rPr lang="ru-RU" sz="2400" b="1" dirty="0" smtClean="0">
                <a:solidFill>
                  <a:srgbClr val="002060"/>
                </a:solidFill>
              </a:rPr>
              <a:t>№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2425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«Об утверждении единого перечня продукции, подлежащей обязательной сертификации, и единого перечня продукции, подтверждение соответствия которой осуществляется в форме принятия декларации о </a:t>
            </a:r>
            <a:r>
              <a:rPr lang="ru-RU" sz="2400" b="1" dirty="0" smtClean="0">
                <a:solidFill>
                  <a:srgbClr val="002060"/>
                </a:solidFill>
              </a:rPr>
              <a:t>соответствии…».</a:t>
            </a:r>
            <a:endParaRPr lang="ru-RU" sz="2400" b="1" dirty="0">
              <a:solidFill>
                <a:srgbClr val="002060"/>
              </a:solidFill>
            </a:endParaRPr>
          </a:p>
          <a:p>
            <a:pPr marL="342900" indent="-342900" algn="just">
              <a:buAutoNum type="arabicPeriod"/>
            </a:pPr>
            <a:endParaRPr lang="ru-RU" sz="2000" b="1" dirty="0">
              <a:solidFill>
                <a:srgbClr val="00206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Фактически отменен государственный контроль </a:t>
            </a:r>
          </a:p>
          <a:p>
            <a:pPr algn="just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    и надзор за требованиями 13 ТР 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и ПП РФ 2425.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AutoNum type="arabicPeriod"/>
            </a:pPr>
            <a:endParaRPr lang="ru-RU" sz="2100" b="1" dirty="0">
              <a:solidFill>
                <a:srgbClr val="002060"/>
              </a:solidFill>
            </a:endParaRPr>
          </a:p>
        </p:txBody>
      </p:sp>
      <p:pic>
        <p:nvPicPr>
          <p:cNvPr id="13" name="Google Shape;294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1917" y="133208"/>
            <a:ext cx="2486492" cy="575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372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91344" y="980728"/>
            <a:ext cx="11737304" cy="5688632"/>
          </a:xfrm>
          <a:prstGeom prst="rect">
            <a:avLst/>
          </a:prstGeom>
          <a:solidFill>
            <a:srgbClr val="F9FCF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769123"/>
            <a:ext cx="12192000" cy="13959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1344" y="1146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ТР ТС 016/2011 «О безопасности аппаратов, работающих на газообразном топливе»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0115" y="1086816"/>
            <a:ext cx="11521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Только </a:t>
            </a:r>
            <a:r>
              <a:rPr lang="ru-RU" sz="2000" b="1" dirty="0" smtClean="0">
                <a:solidFill>
                  <a:srgbClr val="C00000"/>
                </a:solidFill>
              </a:rPr>
              <a:t>в 2021 году  </a:t>
            </a:r>
            <a:r>
              <a:rPr lang="ru-RU" sz="2000" b="1" dirty="0">
                <a:solidFill>
                  <a:srgbClr val="C00000"/>
                </a:solidFill>
              </a:rPr>
              <a:t>произошло более 20 происшествий, связанных с эксплуатацией газового оборудования. </a:t>
            </a:r>
            <a:endParaRPr lang="ru-RU" sz="1500" b="1" dirty="0">
              <a:solidFill>
                <a:srgbClr val="FF0000"/>
              </a:solidFill>
            </a:endParaRPr>
          </a:p>
        </p:txBody>
      </p:sp>
      <p:pic>
        <p:nvPicPr>
          <p:cNvPr id="13" name="Google Shape;294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82115" y="77713"/>
            <a:ext cx="2486492" cy="575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1" descr="https://avatars.mds.yandex.net/get-images-cbir/2400383/IKW58HZcYV9womtfW1xOag3664/o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7" y="1591663"/>
            <a:ext cx="2956502" cy="166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avatars.mds.yandex.net/get-images-cbir/2180180/8R9VuqJw3bAtR9C1XUj4yw1701/oc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7" y="3239630"/>
            <a:ext cx="2956502" cy="164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C:\РАБОТА НА КАРАНТИНЕ\Рисунки на сайт\6464546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7" y="4881597"/>
            <a:ext cx="2956502" cy="16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332332" y="1972869"/>
            <a:ext cx="819852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>
                <a:solidFill>
                  <a:srgbClr val="002060"/>
                </a:solidFill>
              </a:rPr>
              <a:t>В городском округе Богородский в Подмосковье произошел взрыв газа в девятиэтажном жилом доме. Произошло обрушение второго и третьего этажей здания и частично четвертого этажа. Есть пострадавшие.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70084" y="3280646"/>
            <a:ext cx="84145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>
                <a:solidFill>
                  <a:srgbClr val="002060"/>
                </a:solidFill>
              </a:rPr>
              <a:t>8 сентября в Ногинске в Подмосковье произошел взрыв газа в девятиэтажном жилом доме. Произошло обрушение второго и третьего этажей здания и частично четвертого этажа. Пострадали пять человек. Удалось спасти трех человек, включая двоих детей.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36898" y="5115822"/>
            <a:ext cx="828091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>
                <a:solidFill>
                  <a:srgbClr val="002060"/>
                </a:solidFill>
              </a:rPr>
              <a:t>19 марта в подмосковных Химках на восьмом этаже девятиэтажного жилого дома прогремел взрыв газа, после которого обрушились перекрытия. По предварительным данным, погибли мужчина и трехлетний ребенок, еще двое – женщина и 12-летний подросток – пострадали.</a:t>
            </a:r>
          </a:p>
        </p:txBody>
      </p:sp>
    </p:spTree>
    <p:extLst>
      <p:ext uri="{BB962C8B-B14F-4D97-AF65-F5344CB8AC3E}">
        <p14:creationId xmlns:p14="http://schemas.microsoft.com/office/powerpoint/2010/main" val="96406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7328" y="826325"/>
            <a:ext cx="12025336" cy="6020214"/>
          </a:xfrm>
          <a:prstGeom prst="rect">
            <a:avLst/>
          </a:prstGeom>
          <a:solidFill>
            <a:srgbClr val="F9FCF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328" y="627014"/>
            <a:ext cx="12144672" cy="13934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9336" y="11462"/>
            <a:ext cx="794318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accent2">
                    <a:lumMod val="75000"/>
                  </a:schemeClr>
                </a:solidFill>
              </a:rPr>
              <a:t>ТР ТС 016/2011 «О безопасности аппаратов, работающих на газообразном топливе»</a:t>
            </a:r>
          </a:p>
        </p:txBody>
      </p:sp>
      <p:pic>
        <p:nvPicPr>
          <p:cNvPr id="13" name="Google Shape;294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24754" y="5760"/>
            <a:ext cx="2486492" cy="57538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5576192" y="1811969"/>
            <a:ext cx="613643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 smtClean="0">
                <a:solidFill>
                  <a:srgbClr val="002060"/>
                </a:solidFill>
              </a:rPr>
              <a:t>В </a:t>
            </a:r>
            <a:r>
              <a:rPr lang="ru-RU" sz="2100" b="1" dirty="0">
                <a:solidFill>
                  <a:srgbClr val="002060"/>
                </a:solidFill>
              </a:rPr>
              <a:t>Нижневартовске, Ярославле и Заволжье произошли взрывы газа в жилых </a:t>
            </a:r>
            <a:r>
              <a:rPr lang="ru-RU" sz="2100" b="1" dirty="0" smtClean="0">
                <a:solidFill>
                  <a:srgbClr val="002060"/>
                </a:solidFill>
              </a:rPr>
              <a:t>домах</a:t>
            </a:r>
            <a:endParaRPr lang="en-US" sz="2100" b="1" dirty="0" smtClean="0">
              <a:solidFill>
                <a:srgbClr val="002060"/>
              </a:solidFill>
            </a:endParaRPr>
          </a:p>
          <a:p>
            <a:pPr algn="just"/>
            <a:endParaRPr lang="en-US" sz="2100" b="1" dirty="0">
              <a:solidFill>
                <a:srgbClr val="002060"/>
              </a:solidFill>
            </a:endParaRPr>
          </a:p>
          <a:p>
            <a:pPr algn="just"/>
            <a:r>
              <a:rPr lang="ru-RU" sz="2100" b="1" dirty="0">
                <a:solidFill>
                  <a:srgbClr val="002060"/>
                </a:solidFill>
              </a:rPr>
              <a:t>В России за сутки с </a:t>
            </a:r>
            <a:r>
              <a:rPr lang="en-US" sz="2100" b="1" dirty="0" smtClean="0">
                <a:solidFill>
                  <a:srgbClr val="002060"/>
                </a:solidFill>
              </a:rPr>
              <a:t>04.12.22 </a:t>
            </a:r>
            <a:r>
              <a:rPr lang="ru-RU" sz="2100" b="1" dirty="0" smtClean="0">
                <a:solidFill>
                  <a:srgbClr val="002060"/>
                </a:solidFill>
              </a:rPr>
              <a:t>по 05.12.22 </a:t>
            </a:r>
            <a:r>
              <a:rPr lang="ru-RU" sz="2100" b="1" dirty="0">
                <a:solidFill>
                  <a:srgbClr val="002060"/>
                </a:solidFill>
              </a:rPr>
              <a:t>произошло три взрыва газа в жилых домах — в Нижневартовске (ХМАО), Ярославле и Заволжье (Нижегородская область). Данные о пострадавших и погибших во всех трех случаях уточняются, в Нижневартовск вылетел глава МЧС — там в сильный мороз под завалами могут оставаться люди.</a:t>
            </a:r>
          </a:p>
        </p:txBody>
      </p:sp>
      <p:sp>
        <p:nvSpPr>
          <p:cNvPr id="19" name="CustomShape 8"/>
          <p:cNvSpPr/>
          <p:nvPr/>
        </p:nvSpPr>
        <p:spPr>
          <a:xfrm>
            <a:off x="150217" y="6537171"/>
            <a:ext cx="8882030" cy="2601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100" b="1" spc="-1" dirty="0">
                <a:solidFill>
                  <a:srgbClr val="002060"/>
                </a:solidFill>
                <a:latin typeface="Calibri"/>
              </a:rPr>
              <a:t>Источник</a:t>
            </a:r>
            <a:r>
              <a:rPr lang="en-US" sz="1100" b="1" spc="-1" dirty="0">
                <a:solidFill>
                  <a:srgbClr val="002060"/>
                </a:solidFill>
              </a:rPr>
              <a:t>: https://lenta.ru/news/2022/12/05/vzryvy_gaza/</a:t>
            </a:r>
            <a:endParaRPr lang="ru-RU" sz="1100" b="1" spc="-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48" y="1958807"/>
            <a:ext cx="5168824" cy="344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0522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725</Words>
  <Application>Microsoft Office PowerPoint</Application>
  <PresentationFormat>Широкоэкранный</PresentationFormat>
  <Paragraphs>96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 Narrow</vt:lpstr>
      <vt:lpstr>Calibri</vt:lpstr>
      <vt:lpstr>Franklin Gothic Book</vt:lpstr>
      <vt:lpstr>Tahoma</vt:lpstr>
      <vt:lpstr>Times New Roman</vt:lpstr>
      <vt:lpstr>Wingdings</vt:lpstr>
      <vt:lpstr>Тема Office</vt:lpstr>
      <vt:lpstr>1_Тема Office</vt:lpstr>
      <vt:lpstr>2004 -  КОМИТЕТУ РСПП 18 ЛЕТ  - 2022</vt:lpstr>
      <vt:lpstr>ЗАДАЧИ КОМИТЕТА РСПП ПО ПРОМЫШЛЕННОЙ ПОЛИТИКЕ И ТЕХНИЧЕСКОМУ РЕГУЛИРОВАНИЮ</vt:lpstr>
      <vt:lpstr> ДОЛЯ  ФАЛЬСИФИКАТА  НА РЫНКЕ РОССИИ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2019-02-25T14:57:00Z</dcterms:created>
  <dcterms:modified xsi:type="dcterms:W3CDTF">2022-12-13T06:21:52Z</dcterms:modified>
</cp:coreProperties>
</file>