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2">
  <p:sldMasterIdLst>
    <p:sldMasterId id="2147483648" r:id="rId1"/>
    <p:sldMasterId id="2147483655" r:id="rId2"/>
  </p:sldMasterIdLst>
  <p:notesMasterIdLst>
    <p:notesMasterId r:id="rId15"/>
  </p:notesMasterIdLst>
  <p:sldIdLst>
    <p:sldId id="256" r:id="rId3"/>
    <p:sldId id="391" r:id="rId4"/>
    <p:sldId id="380" r:id="rId5"/>
    <p:sldId id="343" r:id="rId6"/>
    <p:sldId id="378" r:id="rId7"/>
    <p:sldId id="382" r:id="rId8"/>
    <p:sldId id="383" r:id="rId9"/>
    <p:sldId id="384" r:id="rId10"/>
    <p:sldId id="388" r:id="rId11"/>
    <p:sldId id="386" r:id="rId12"/>
    <p:sldId id="392" r:id="rId13"/>
    <p:sldId id="381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404"/>
    <a:srgbClr val="4AFCFF"/>
    <a:srgbClr val="D6D6D6"/>
    <a:srgbClr val="46BCF8"/>
    <a:srgbClr val="D68F44"/>
    <a:srgbClr val="B47ED4"/>
    <a:srgbClr val="B67DF9"/>
    <a:srgbClr val="52ACD4"/>
    <a:srgbClr val="43C6D4"/>
    <a:srgbClr val="7DA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3793" autoAdjust="0"/>
  </p:normalViewPr>
  <p:slideViewPr>
    <p:cSldViewPr snapToGrid="0">
      <p:cViewPr varScale="1">
        <p:scale>
          <a:sx n="109" d="100"/>
          <a:sy n="109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44" tIns="47772" rIns="95544" bIns="4777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44" tIns="47772" rIns="95544" bIns="47772" rtlCol="0"/>
          <a:lstStyle>
            <a:lvl1pPr algn="r">
              <a:defRPr sz="1300"/>
            </a:lvl1pPr>
          </a:lstStyle>
          <a:p>
            <a:fld id="{4A388522-9C54-473C-80D2-FB20AFBD8EE3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4" tIns="47772" rIns="95544" bIns="4777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44" tIns="47772" rIns="95544" bIns="4777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5544" tIns="47772" rIns="95544" bIns="4777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44" tIns="47772" rIns="95544" bIns="47772" rtlCol="0" anchor="b"/>
          <a:lstStyle>
            <a:lvl1pPr algn="r">
              <a:defRPr sz="1300"/>
            </a:lvl1pPr>
          </a:lstStyle>
          <a:p>
            <a:fld id="{C18D1931-0F4B-4C06-A4B8-F63F2922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1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9F48E8-CC23-428F-B80B-B1662DEAED9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88107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4340" name="Номер слайда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6913E1-69E7-4B08-BF34-2BB634B43800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5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2125663" y="755650"/>
            <a:ext cx="2547937" cy="37226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wrap="none" lIns="89518" tIns="46550" rIns="89518" bIns="46550" anchor="ctr" compatLnSpc="0"/>
          <a:lstStyle/>
          <a:p>
            <a:pPr defTabSz="445094" eaLnBrk="1">
              <a:buClr>
                <a:srgbClr val="000000"/>
              </a:buClr>
              <a:buSzPct val="45000"/>
              <a:defRPr/>
            </a:pPr>
            <a:endParaRPr lang="ru-RU" sz="24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1507" name="Заметки 2"/>
          <p:cNvSpPr>
            <a:spLocks noGrp="1"/>
          </p:cNvSpPr>
          <p:nvPr>
            <p:ph type="body" sz="quarter" idx="1"/>
          </p:nvPr>
        </p:nvSpPr>
        <p:spPr>
          <a:xfrm>
            <a:off x="679450" y="6811963"/>
            <a:ext cx="179388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18" tIns="46550" rIns="89518" bIns="46550" anchor="ctr">
            <a:spAutoFit/>
          </a:bodyPr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3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25367"/>
            <a:ext cx="9144000" cy="165852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7309" y="2971752"/>
            <a:ext cx="3449782" cy="13811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64374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АССОЦИАЦИЯ ОРГАНИЗАЦИЙ ПО РАЗВИТИЮ </a:t>
            </a:r>
          </a:p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ТЕХНОЛОГИЙ ИНФОРМАЦИОННОГО МОДЕЛИРОВАНИЯ </a:t>
            </a:r>
          </a:p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В СТРОИТЕЛЬСТВЕ И ЖКХ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64" y="2267384"/>
            <a:ext cx="1725274" cy="217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17" y="106075"/>
            <a:ext cx="571693" cy="71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17" y="106075"/>
            <a:ext cx="571693" cy="71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5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3025-1C9D-4477-BCB5-5967F12609BE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10.03.2023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8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7444" y="4995076"/>
            <a:ext cx="8805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rgbClr val="002060"/>
                </a:solidFill>
              </a:rPr>
              <a:t>Председатель </a:t>
            </a:r>
            <a:r>
              <a:rPr lang="ru-RU" sz="2400" b="1" i="1" dirty="0">
                <a:solidFill>
                  <a:srgbClr val="002060"/>
                </a:solidFill>
              </a:rPr>
              <a:t>Комитета ТПП </a:t>
            </a:r>
            <a:r>
              <a:rPr lang="ru-RU" sz="2400" b="1" i="1" dirty="0" smtClean="0">
                <a:solidFill>
                  <a:srgbClr val="002060"/>
                </a:solidFill>
              </a:rPr>
              <a:t>РФ по </a:t>
            </a:r>
            <a:r>
              <a:rPr lang="ru-RU" sz="2400" b="1" i="1" dirty="0">
                <a:solidFill>
                  <a:srgbClr val="002060"/>
                </a:solidFill>
              </a:rPr>
              <a:t>техническому регулированию, стандартизации и качеству </a:t>
            </a:r>
            <a:r>
              <a:rPr lang="ru-RU" sz="2400" b="1" i="1" dirty="0" smtClean="0">
                <a:solidFill>
                  <a:srgbClr val="002060"/>
                </a:solidFill>
              </a:rPr>
              <a:t>продукции, к.э.н. </a:t>
            </a: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</a:rPr>
              <a:t>С.В.Пугачев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97" y="-1"/>
            <a:ext cx="9466217" cy="232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55343" y="2497538"/>
            <a:ext cx="10645254" cy="1500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 dirty="0" smtClean="0">
                <a:solidFill>
                  <a:srgbClr val="C00000"/>
                </a:solidFill>
              </a:rPr>
              <a:t>Предложения ТПП РФ по системному развитию технического регулирования в ЕАЭС</a:t>
            </a:r>
            <a:endParaRPr lang="ru-RU" altLang="ru-RU" sz="3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6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470647" y="142876"/>
            <a:ext cx="11228294" cy="4476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  <a:prstDash val="solid"/>
          </a:ln>
        </p:spPr>
        <p:txBody>
          <a:bodyPr wrap="square" lIns="90090" tIns="46678" rIns="90090" bIns="46678" anchor="ctr" compatLnSpc="0">
            <a:spAutoFit/>
          </a:bodyPr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2400" b="1" dirty="0">
                <a:solidFill>
                  <a:srgbClr val="800000"/>
                </a:solidFill>
                <a:latin typeface="Times New Roman" pitchFamily="18"/>
                <a:ea typeface="Arial Unicode MS" pitchFamily="2"/>
                <a:cs typeface="Tahoma" pitchFamily="2"/>
              </a:rPr>
              <a:t>Преимущества стандартов организации</a:t>
            </a:r>
          </a:p>
        </p:txBody>
      </p:sp>
      <p:sp>
        <p:nvSpPr>
          <p:cNvPr id="4" name="Прямая соединительная линия 3"/>
          <p:cNvSpPr/>
          <p:nvPr/>
        </p:nvSpPr>
        <p:spPr>
          <a:xfrm>
            <a:off x="6475670" y="1505582"/>
            <a:ext cx="3246444" cy="4435290"/>
          </a:xfrm>
          <a:prstGeom prst="line">
            <a:avLst/>
          </a:prstGeom>
          <a:noFill/>
          <a:ln w="57150">
            <a:solidFill>
              <a:srgbClr val="800000"/>
            </a:solidFill>
            <a:prstDash val="solid"/>
            <a:miter/>
            <a:tailEnd type="arrow"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500690" y="792465"/>
            <a:ext cx="8565776" cy="5985153"/>
          </a:xfrm>
          <a:custGeom>
            <a:avLst>
              <a:gd name="f0" fmla="val 10728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wrap="none" lIns="81606" tIns="42435" rIns="81606" bIns="42435" anchor="ctr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5275902" y="4038797"/>
            <a:ext cx="3246437" cy="101128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90" tIns="46678" rIns="90090" bIns="46678" anchor="ctr" compatLnSpc="0"/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Национальные стандарты   </a:t>
            </a: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ГОСТ Р, </a:t>
            </a:r>
            <a:r>
              <a:rPr lang="en-GB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DIN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, </a:t>
            </a:r>
            <a:r>
              <a:rPr lang="en-GB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BS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,</a:t>
            </a: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en-US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API, ASTM,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СТБ 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и др</a:t>
            </a:r>
            <a:r>
              <a:rPr lang="ru-RU" sz="1400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7" name="Прямая соединительная линия 6"/>
          <p:cNvSpPr/>
          <p:nvPr/>
        </p:nvSpPr>
        <p:spPr>
          <a:xfrm flipV="1">
            <a:off x="1930996" y="1505583"/>
            <a:ext cx="3111698" cy="4244631"/>
          </a:xfrm>
          <a:prstGeom prst="line">
            <a:avLst/>
          </a:prstGeom>
          <a:noFill/>
          <a:ln w="57150">
            <a:solidFill>
              <a:srgbClr val="800000"/>
            </a:solidFill>
            <a:prstDash val="solid"/>
            <a:miter/>
            <a:tailEnd type="arrow"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4878388" y="2381250"/>
            <a:ext cx="227012" cy="30003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90" tIns="46678" rIns="90090" bIns="46678" anchor="ctr" compatLnSpc="0">
            <a:spAutoFit/>
          </a:bodyPr>
          <a:lstStyle/>
          <a:p>
            <a:pPr defTabSz="405918">
              <a:buClr>
                <a:srgbClr val="000000"/>
              </a:buClr>
              <a:buSzPct val="45000"/>
              <a:defRPr/>
            </a:pPr>
            <a:r>
              <a:rPr lang="en-GB" sz="1400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</a:p>
        </p:txBody>
      </p:sp>
      <p:sp>
        <p:nvSpPr>
          <p:cNvPr id="9" name="Полилиния 8"/>
          <p:cNvSpPr/>
          <p:nvPr/>
        </p:nvSpPr>
        <p:spPr>
          <a:xfrm>
            <a:off x="4303177" y="2870525"/>
            <a:ext cx="2827056" cy="5365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90" tIns="46678" rIns="90090" bIns="46678" anchor="ctr" compatLnSpc="0">
            <a:spAutoFit/>
          </a:bodyPr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Международные стандарты</a:t>
            </a: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en-GB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ISO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, </a:t>
            </a:r>
            <a:r>
              <a:rPr lang="en-US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I</a:t>
            </a:r>
            <a:r>
              <a:rPr lang="en-GB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EC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, </a:t>
            </a:r>
            <a:r>
              <a:rPr lang="en-GB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ITU</a:t>
            </a:r>
          </a:p>
        </p:txBody>
      </p:sp>
      <p:sp>
        <p:nvSpPr>
          <p:cNvPr id="10" name="Полилиния 9"/>
          <p:cNvSpPr/>
          <p:nvPr/>
        </p:nvSpPr>
        <p:spPr>
          <a:xfrm>
            <a:off x="3670385" y="3472372"/>
            <a:ext cx="3997219" cy="5365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90" tIns="46678" rIns="90090" bIns="46678" anchor="ctr" compatLnSpc="0">
            <a:spAutoFit/>
          </a:bodyPr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Региональные (межгосударственные)</a:t>
            </a: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стандарты ГОСТ, </a:t>
            </a:r>
            <a:r>
              <a:rPr lang="en-GB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EN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 и др.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2057400" y="6008217"/>
            <a:ext cx="7436224" cy="8021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90" tIns="46678" rIns="90090" bIns="46678" anchor="ctr" compatLnSpc="0">
            <a:spAutoFit/>
          </a:bodyPr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600" b="1" u="sng" dirty="0" smtClean="0">
                <a:solidFill>
                  <a:srgbClr val="C00000"/>
                </a:solidFill>
                <a:latin typeface="Times New Roman" pitchFamily="18"/>
                <a:ea typeface="Arial Unicode MS" pitchFamily="2"/>
                <a:cs typeface="Tahoma" pitchFamily="2"/>
              </a:rPr>
              <a:t>Корпоративные стандарты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/>
                <a:ea typeface="Arial Unicode MS" pitchFamily="2"/>
                <a:cs typeface="Tahoma" pitchFamily="2"/>
              </a:rPr>
              <a:t>(госкомпании,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/>
                <a:ea typeface="Arial Unicode MS" pitchFamily="2"/>
                <a:cs typeface="Tahoma" pitchFamily="2"/>
              </a:rPr>
              <a:t>ОАО «РЖД», холдинги и др.) </a:t>
            </a: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600" b="1" u="sng" dirty="0" smtClean="0">
                <a:solidFill>
                  <a:srgbClr val="C00000"/>
                </a:solidFill>
                <a:latin typeface="Times New Roman" pitchFamily="18"/>
                <a:ea typeface="Arial Unicode MS" pitchFamily="2"/>
                <a:cs typeface="Tahoma" pitchFamily="2"/>
              </a:rPr>
              <a:t>Стандарты </a:t>
            </a:r>
            <a:r>
              <a:rPr lang="ru-RU" sz="1600" b="1" u="sng" dirty="0">
                <a:solidFill>
                  <a:srgbClr val="C00000"/>
                </a:solidFill>
                <a:latin typeface="Times New Roman" pitchFamily="18"/>
                <a:ea typeface="Arial Unicode MS" pitchFamily="2"/>
                <a:cs typeface="Tahoma" pitchFamily="2"/>
              </a:rPr>
              <a:t>организаций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(включение в ФИФС, в доказательную базу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ТР РФ</a:t>
            </a:r>
            <a:endParaRPr lang="ru-RU" sz="1600" b="1" dirty="0" smtClean="0">
              <a:solidFill>
                <a:srgbClr val="00206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закон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523-ФЗ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от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30.12.2020)</a:t>
            </a:r>
            <a:endParaRPr lang="ru-RU" sz="1600" b="1" dirty="0">
              <a:solidFill>
                <a:srgbClr val="00206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Прямая соединительная линия 11"/>
          <p:cNvSpPr/>
          <p:nvPr/>
        </p:nvSpPr>
        <p:spPr>
          <a:xfrm flipV="1">
            <a:off x="3899647" y="3415733"/>
            <a:ext cx="3661496" cy="14853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Прямая соединительная линия 12"/>
          <p:cNvSpPr/>
          <p:nvPr/>
        </p:nvSpPr>
        <p:spPr>
          <a:xfrm flipV="1">
            <a:off x="4387134" y="2746567"/>
            <a:ext cx="2699489" cy="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Прямая соединительная линия 13"/>
          <p:cNvSpPr/>
          <p:nvPr/>
        </p:nvSpPr>
        <p:spPr>
          <a:xfrm flipV="1">
            <a:off x="2568388" y="5222601"/>
            <a:ext cx="6310618" cy="36430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7925131" y="2713404"/>
            <a:ext cx="3559968" cy="328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Повышение требований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6456363" y="1844675"/>
            <a:ext cx="1295400" cy="3429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81606" tIns="42435" rIns="81606" bIns="42435" anchor="ctr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8342384" y="3242967"/>
            <a:ext cx="3142715" cy="328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Детализация требований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1762123" y="2015834"/>
            <a:ext cx="3138489" cy="328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Ориентация на консенсус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512363" y="2405641"/>
            <a:ext cx="3938214" cy="328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Снижение детализации требований</a:t>
            </a:r>
          </a:p>
        </p:txBody>
      </p:sp>
      <p:sp>
        <p:nvSpPr>
          <p:cNvPr id="6165" name="Полилиния 25"/>
          <p:cNvSpPr>
            <a:spLocks/>
          </p:cNvSpPr>
          <p:nvPr/>
        </p:nvSpPr>
        <p:spPr bwMode="auto">
          <a:xfrm flipH="1">
            <a:off x="6743700" y="703377"/>
            <a:ext cx="4955240" cy="63969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AFCFF"/>
          </a:solidFill>
          <a:ln w="9525">
            <a:noFill/>
            <a:miter lim="800000"/>
            <a:headEnd/>
            <a:tailEnd/>
          </a:ln>
        </p:spPr>
        <p:txBody>
          <a:bodyPr wrap="square" lIns="81606" tIns="42435" rIns="81606" bIns="42435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ru-RU" alt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Стандарты организации </a:t>
            </a:r>
            <a:r>
              <a:rPr lang="ru-RU" alt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обеспечивают </a:t>
            </a:r>
            <a:r>
              <a:rPr lang="ru-RU" alt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высокую конкурентоспособность продукции</a:t>
            </a:r>
            <a:endParaRPr lang="ru-RU" alt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3151294" y="4176387"/>
            <a:ext cx="2471679" cy="97886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90" tIns="46678" rIns="90090" bIns="46678" anchor="ctr" compatLnSpc="0">
            <a:spAutoFit/>
          </a:bodyPr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Федеральные нормы и правила, федеральные стандарты, своды правил (СНиП), ИТС НДТ и др.</a:t>
            </a:r>
          </a:p>
        </p:txBody>
      </p:sp>
      <p:sp>
        <p:nvSpPr>
          <p:cNvPr id="20501" name="Прямоугольник 25"/>
          <p:cNvSpPr>
            <a:spLocks noChangeArrowheads="1"/>
          </p:cNvSpPr>
          <p:nvPr/>
        </p:nvSpPr>
        <p:spPr bwMode="auto">
          <a:xfrm>
            <a:off x="4624818" y="1385259"/>
            <a:ext cx="2286780" cy="1237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ru-RU" alt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Законы</a:t>
            </a:r>
          </a:p>
          <a:p>
            <a:pPr algn="ctr" eaLnBrk="1"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ru-RU" alt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и нормативные</a:t>
            </a:r>
          </a:p>
          <a:p>
            <a:pPr algn="ctr" eaLnBrk="1"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ru-RU" alt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правовые акты РФ,</a:t>
            </a:r>
          </a:p>
          <a:p>
            <a:pPr algn="ctr" eaLnBrk="1">
              <a:spcBef>
                <a:spcPct val="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ru-RU" alt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технические </a:t>
            </a:r>
            <a:r>
              <a:rPr lang="ru-RU" alt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регламенты РФ </a:t>
            </a:r>
            <a:r>
              <a:rPr lang="ru-RU" alt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и ЕАЭС</a:t>
            </a:r>
            <a:endParaRPr lang="ru-RU" altLang="ru-RU" sz="1500" b="1" dirty="0">
              <a:solidFill>
                <a:srgbClr val="002060"/>
              </a:solidFill>
            </a:endParaRPr>
          </a:p>
        </p:txBody>
      </p:sp>
      <p:sp>
        <p:nvSpPr>
          <p:cNvPr id="32" name="Прямая соединительная линия 31"/>
          <p:cNvSpPr/>
          <p:nvPr/>
        </p:nvSpPr>
        <p:spPr>
          <a:xfrm flipV="1">
            <a:off x="3363972" y="4089235"/>
            <a:ext cx="4754504" cy="39617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298523" y="3478399"/>
            <a:ext cx="3787916" cy="4970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lnSpc>
                <a:spcPct val="50000"/>
              </a:lnSpc>
              <a:spcBef>
                <a:spcPts val="1200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Длительность принятия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и</a:t>
            </a:r>
          </a:p>
          <a:p>
            <a:pPr defTabSz="405918">
              <a:lnSpc>
                <a:spcPct val="50000"/>
              </a:lnSpc>
              <a:spcBef>
                <a:spcPts val="1200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внесения изменений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95181" y="2887582"/>
            <a:ext cx="4119167" cy="313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Правовые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проблемы прямого </a:t>
            </a: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применения</a:t>
            </a:r>
          </a:p>
        </p:txBody>
      </p:sp>
      <p:sp>
        <p:nvSpPr>
          <p:cNvPr id="35" name="Полилиния 34"/>
          <p:cNvSpPr/>
          <p:nvPr/>
        </p:nvSpPr>
        <p:spPr>
          <a:xfrm>
            <a:off x="95181" y="4555205"/>
            <a:ext cx="2473207" cy="4187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lnSpc>
                <a:spcPts val="800"/>
              </a:lnSpc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Задержка 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с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выходом на</a:t>
            </a:r>
          </a:p>
          <a:p>
            <a:pPr defTabSz="405918">
              <a:lnSpc>
                <a:spcPts val="800"/>
              </a:lnSpc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рынок</a:t>
            </a:r>
          </a:p>
        </p:txBody>
      </p:sp>
      <p:sp>
        <p:nvSpPr>
          <p:cNvPr id="37" name="Полилиния 36"/>
          <p:cNvSpPr/>
          <p:nvPr/>
        </p:nvSpPr>
        <p:spPr>
          <a:xfrm>
            <a:off x="8420222" y="3674250"/>
            <a:ext cx="3785928" cy="5642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Использование преимуществ технологии</a:t>
            </a:r>
          </a:p>
        </p:txBody>
      </p:sp>
      <p:sp>
        <p:nvSpPr>
          <p:cNvPr id="39" name="Полилиния 38"/>
          <p:cNvSpPr/>
          <p:nvPr/>
        </p:nvSpPr>
        <p:spPr>
          <a:xfrm>
            <a:off x="7339409" y="1787279"/>
            <a:ext cx="4702789" cy="8001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r>
              <a:rPr lang="en-GB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Проблемно-ориентированные</a:t>
            </a:r>
            <a:r>
              <a:rPr lang="en-GB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r>
              <a:rPr lang="en-GB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требую</a:t>
            </a:r>
            <a:r>
              <a:rPr lang="ru-RU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en-GB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en-GB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признания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внедрения на практике</a:t>
            </a:r>
            <a:r>
              <a:rPr lang="en-GB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" name="Полилиния 40"/>
          <p:cNvSpPr/>
          <p:nvPr/>
        </p:nvSpPr>
        <p:spPr>
          <a:xfrm>
            <a:off x="9406625" y="5192290"/>
            <a:ext cx="3133048" cy="3282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/>
                <a:ea typeface="Arial Unicode MS" pitchFamily="2"/>
                <a:cs typeface="Tahoma" pitchFamily="2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Гибкость, оперативность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8846653" y="4371698"/>
            <a:ext cx="3456315" cy="3134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398" tIns="45698" rIns="91398" bIns="45698" compatLnSpc="0">
            <a:spAutoFit/>
          </a:bodyPr>
          <a:lstStyle/>
          <a:p>
            <a:pPr defTabSz="405918">
              <a:spcBef>
                <a:spcPts val="848"/>
              </a:spcBef>
              <a:buClr>
                <a:srgbClr val="000000"/>
              </a:buClr>
              <a:buSzPct val="45000"/>
              <a:defRPr/>
            </a:pPr>
            <a:r>
              <a:rPr lang="ru-RU" sz="1500" b="1" dirty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Снижение требований по принятию</a:t>
            </a:r>
          </a:p>
        </p:txBody>
      </p:sp>
      <p:sp>
        <p:nvSpPr>
          <p:cNvPr id="31" name="Прямая соединительная линия 30"/>
          <p:cNvSpPr/>
          <p:nvPr/>
        </p:nvSpPr>
        <p:spPr>
          <a:xfrm flipV="1">
            <a:off x="2057400" y="5989601"/>
            <a:ext cx="7436224" cy="32782"/>
          </a:xfrm>
          <a:prstGeom prst="line">
            <a:avLst/>
          </a:prstGeom>
          <a:noFill/>
          <a:ln w="28440">
            <a:solidFill>
              <a:srgbClr val="000000"/>
            </a:solidFill>
            <a:prstDash val="solid"/>
            <a:miter/>
          </a:ln>
        </p:spPr>
        <p:txBody>
          <a:bodyPr lIns="81606" tIns="42435" rIns="81606" bIns="42435" compatLnSpc="0"/>
          <a:lstStyle/>
          <a:p>
            <a:pPr defTabSz="405918">
              <a:buClr>
                <a:srgbClr val="000000"/>
              </a:buClr>
              <a:buSzPct val="45000"/>
              <a:defRPr/>
            </a:pPr>
            <a:endParaRPr lang="ru-RU" sz="2200" dirty="0">
              <a:solidFill>
                <a:prstClr val="black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2568388" y="5288887"/>
            <a:ext cx="6200845" cy="6519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90" tIns="46678" rIns="90090" bIns="46678" anchor="ctr" compatLnSpc="0"/>
          <a:lstStyle/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u="sng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Документы ограниченного консенсуса 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(технические спецификации и технические отчеты, утверждаемые ТК и включаемые в ФИФС)</a:t>
            </a:r>
          </a:p>
          <a:p>
            <a:pPr algn="ctr" defTabSz="405918">
              <a:buClr>
                <a:srgbClr val="000000"/>
              </a:buClr>
              <a:buSzPct val="45000"/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t> для внедрения инноваций закон № 523-ФЗ от 30.12.2020</a:t>
            </a:r>
            <a:endParaRPr lang="ru-RU" sz="1400" dirty="0">
              <a:solidFill>
                <a:srgbClr val="00206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750175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348" y="68702"/>
            <a:ext cx="115733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Общие проблемы технического регулирования и пути их разрешения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10136"/>
            <a:ext cx="121919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по дальнейшему обеспечению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подходов в области технического регулирования в государствах-членах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внедрения и применения ТР ЕАЭС, унификации ответственности за несоблюдение ТР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и др.)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инструментов технического регулирования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внедрения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продукции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(стандарты организаций) и борьбы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фальсифицированной и контрафактной продукцией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(правовые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и требования, формализация процедуры идентификации, изменения типовых схем сертификации 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Приоритетная разработка межгосударственных стандартов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национальным (государственным) стандартам (прежде всего,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общетехнических систем и комплексов стандартов (ЕСКД, ЕСТД, СРПП…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и процедур в части: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«иных» документов для соблюдения требований ТР ЕАЭС; отзыва продукции с рынка ЕАЭС, официальных разъяснений требований ТР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системы учета и анализа нарушений обязательных требований ТР ЕАЭС; введение риск-ориентированных подходов при проведении оценки соответствия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Унификация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аккредитованным лицам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государствах-членах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технического регулирования на национальном уровне в увязке с соответствующим проектом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 конкурентоспособности продукции,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 инфраструктур качества государств-членов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(принятие Концепции ЕСОК)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val="7616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97" y="-1"/>
            <a:ext cx="9466217" cy="2325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64051" y="2880716"/>
            <a:ext cx="10645254" cy="1500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altLang="ru-RU" sz="40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1" y="116932"/>
            <a:ext cx="11782697" cy="5884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и концептуальные документы в сфере технического регулирования,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на уровне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СНГ и ЕАЭС: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107" y="861646"/>
            <a:ext cx="11561885" cy="58396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Межгосударственного совета по стандартизации, метрологии и сертификации (МГС) до 2030 года (протокол МГС №57-2020) и План мероприятий по ее реализации от 21.06.2021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направления развития Евразийской интеграции до 2025 года (решение Высшего Евразийского Экономического Совета от 11 декабря 2020 г. №12) и План по реализации Стратегии ЕАЭС 2025 года (решение Совета ЕЭК от 05 апреля 2021 г.)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 «Цифровое техническое регулирование в рамках ЕАЭС» (распоряжение Коллегии ЕЭК от 26 января 2021 г. № 4) и Проект «Цифровое техническое регулирование в рамках ЕАЭС» (решение Совета ЕЭК от 14 июля 2021 г. № 63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ЕЭК об актуальных механизмах обеспечения исполнения обязательных требований, установленных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ЕАЭС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Евразийской системы обеспечения качества продукции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21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96753" y="1610673"/>
            <a:ext cx="3137495" cy="495207"/>
          </a:xfrm>
          <a:prstGeom prst="rect">
            <a:avLst/>
          </a:prstGeom>
          <a:solidFill>
            <a:srgbClr val="002060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/>
            <a:bevelB w="889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cs typeface="Arial" panose="020B0604020202020204" pitchFamily="34" charset="0"/>
              </a:rPr>
              <a:t>Единый перечень продукции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96753" y="2994623"/>
            <a:ext cx="3137496" cy="492500"/>
          </a:xfrm>
          <a:prstGeom prst="rect">
            <a:avLst/>
          </a:prstGeom>
          <a:solidFill>
            <a:srgbClr val="002060"/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8750"/>
            <a:bevelB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cs typeface="Arial" panose="020B0604020202020204" pitchFamily="34" charset="0"/>
              </a:rPr>
              <a:t>Технические регламенты ЕАЭС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96753" y="5218608"/>
            <a:ext cx="3137495" cy="528983"/>
          </a:xfrm>
          <a:prstGeom prst="rect">
            <a:avLst/>
          </a:prstGeom>
          <a:solidFill>
            <a:srgbClr val="002060"/>
          </a:solidFill>
          <a:ln>
            <a:solidFill>
              <a:schemeClr val="tx2">
                <a:lumMod val="50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</a:rPr>
              <a:t>Перечни </a:t>
            </a:r>
            <a:r>
              <a:rPr lang="ru-RU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стандартов  </a:t>
            </a:r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</a:rPr>
              <a:t>к ТР ЕАЭС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4172" y="3362238"/>
            <a:ext cx="3744686" cy="4167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96850"/>
            <a:bevelB w="1270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Типовые схемы оценки соответствия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4172" y="3779268"/>
            <a:ext cx="3744685" cy="4225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22250"/>
            <a:bevelB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Единые формы  </a:t>
            </a:r>
            <a:r>
              <a:rPr lang="ru-RU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документов  </a:t>
            </a: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 оценке соответствия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4171" y="1662638"/>
            <a:ext cx="3744686" cy="330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Порядок формирования </a:t>
            </a:r>
            <a:r>
              <a:rPr lang="ru-RU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и </a:t>
            </a: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ведения единого перечня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4172" y="2333333"/>
            <a:ext cx="3744686" cy="330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Порядок разработки, принятия, изменения и отмены ТР ЕАЭС (</a:t>
            </a:r>
            <a:r>
              <a:rPr lang="ru-RU" sz="1200" b="1" dirty="0">
                <a:solidFill>
                  <a:srgbClr val="C00000"/>
                </a:solidFill>
                <a:cs typeface="Arial" panose="020B0604020202020204" pitchFamily="34" charset="0"/>
              </a:rPr>
              <a:t>оптимизация</a:t>
            </a: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4172" y="2672496"/>
            <a:ext cx="3744686" cy="330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Порядок разработки, принятия, изменения перечней стандартов (</a:t>
            </a:r>
            <a:r>
              <a:rPr lang="ru-RU" sz="1200" b="1" dirty="0">
                <a:solidFill>
                  <a:srgbClr val="C00000"/>
                </a:solidFill>
                <a:cs typeface="Arial" panose="020B0604020202020204" pitchFamily="34" charset="0"/>
              </a:rPr>
              <a:t>оптимизация</a:t>
            </a: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74172" y="3023075"/>
            <a:ext cx="3744685" cy="330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Рекомендации по </a:t>
            </a:r>
            <a:r>
              <a:rPr lang="ru-RU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содержанию</a:t>
            </a:r>
            <a:br>
              <a:rPr lang="ru-RU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и типовой структуре ТР ЕАЭС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74172" y="4600815"/>
            <a:ext cx="3744686" cy="256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Порядок ввоза продукции</a:t>
            </a: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3980853" y="1646755"/>
            <a:ext cx="215900" cy="5110162"/>
          </a:xfrm>
          <a:prstGeom prst="rightBrace">
            <a:avLst/>
          </a:prstGeom>
          <a:ln w="317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авая фигурная скобка 38"/>
          <p:cNvSpPr/>
          <p:nvPr/>
        </p:nvSpPr>
        <p:spPr>
          <a:xfrm rot="10800000" flipH="1">
            <a:off x="7342358" y="1568154"/>
            <a:ext cx="273050" cy="5107886"/>
          </a:xfrm>
          <a:prstGeom prst="rightBrace">
            <a:avLst/>
          </a:prstGeom>
          <a:ln w="3175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055223" y="130791"/>
            <a:ext cx="7725479" cy="4062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cs typeface="Arial" panose="020B0604020202020204" pitchFamily="34" charset="0"/>
              </a:rPr>
              <a:t>ДОГОВОР  О ЕВРАЗИЙСКОМ ЭКОНОМИЧЕСКОМ СОЮЗЕ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89166" y="573836"/>
            <a:ext cx="8997902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</a:rPr>
              <a:t>Раздел Х «ТЕХНИЧЕСКОЕ РЕГУЛИРОВАНИЕ» </a:t>
            </a:r>
            <a:r>
              <a:rPr lang="ru-RU" sz="1600" b="1" i="1" dirty="0">
                <a:solidFill>
                  <a:srgbClr val="C00000"/>
                </a:solidFill>
              </a:rPr>
              <a:t>(статьи 51-55, приложения 9 – 11) </a:t>
            </a:r>
          </a:p>
        </p:txBody>
      </p:sp>
      <p:pic>
        <p:nvPicPr>
          <p:cNvPr id="16424" name="Picture 2" descr="Emblem of the Eurasian Economic Union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931" y="137112"/>
            <a:ext cx="59055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7966591" y="5854827"/>
            <a:ext cx="189071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900" b="1" i="1" dirty="0">
                <a:solidFill>
                  <a:srgbClr val="032953"/>
                </a:solidFill>
              </a:rPr>
              <a:t> </a:t>
            </a:r>
            <a:r>
              <a:rPr lang="ru-RU" sz="825" b="1" i="1" dirty="0">
                <a:solidFill>
                  <a:srgbClr val="032953"/>
                </a:solidFill>
              </a:rPr>
              <a:t>Евразийское соответствие  </a:t>
            </a:r>
          </a:p>
          <a:p>
            <a:pPr algn="ctr">
              <a:defRPr/>
            </a:pPr>
            <a:r>
              <a:rPr lang="ru-RU" sz="825" b="1" i="1" dirty="0">
                <a:solidFill>
                  <a:srgbClr val="032953"/>
                </a:solidFill>
              </a:rPr>
              <a:t>(Eurasian Conformity)</a:t>
            </a:r>
          </a:p>
        </p:txBody>
      </p:sp>
      <p:pic>
        <p:nvPicPr>
          <p:cNvPr id="53" name="Рисунок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6591" y="5404829"/>
            <a:ext cx="600185" cy="42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54" name="Picture 10"/>
          <p:cNvPicPr>
            <a:picLocks noChangeAspect="1" noChangeArrowheads="1"/>
          </p:cNvPicPr>
          <p:nvPr/>
        </p:nvPicPr>
        <p:blipFill>
          <a:blip r:embed="rId5" cstate="print"/>
          <a:srcRect l="28928" t="22488" r="42618" b="40462"/>
          <a:stretch>
            <a:fillRect/>
          </a:stretch>
        </p:blipFill>
        <p:spPr bwMode="auto">
          <a:xfrm>
            <a:off x="9279376" y="5422706"/>
            <a:ext cx="501326" cy="38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5" name="Прямоугольник 54"/>
          <p:cNvSpPr/>
          <p:nvPr/>
        </p:nvSpPr>
        <p:spPr>
          <a:xfrm>
            <a:off x="174172" y="2003010"/>
            <a:ext cx="3744686" cy="330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002060"/>
                </a:solidFill>
                <a:cs typeface="Arial" panose="020B0604020202020204" pitchFamily="34" charset="0"/>
              </a:rPr>
              <a:t>План разработки ТР ЕАЭС и в</a:t>
            </a: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несения в них изменений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74172" y="4208491"/>
            <a:ext cx="3744686" cy="3760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222250"/>
            <a:bevelB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Единые порядки формирования и ведения реестров</a:t>
            </a:r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4395109" y="3456345"/>
            <a:ext cx="285825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ru-RU" sz="1400" b="1" i="1" dirty="0">
                <a:solidFill>
                  <a:srgbClr val="7E0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 ЕАЭС принято</a:t>
            </a:r>
            <a:endParaRPr lang="ru-RU" sz="1400" b="1" i="1" dirty="0">
              <a:solidFill>
                <a:srgbClr val="7E0E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 ЕАЭС вступили в силу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4172" y="4850593"/>
            <a:ext cx="3744686" cy="3316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Порядки в сфере обеспечения единства измерений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4387000" y="2116800"/>
            <a:ext cx="2866360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lnSpc>
                <a:spcPts val="1800"/>
              </a:lnSpc>
              <a:defRPr/>
            </a:pP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395108" y="5743568"/>
            <a:ext cx="2866361" cy="9387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100" b="1" i="1" dirty="0">
                <a:solidFill>
                  <a:srgbClr val="7E0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(из 52) ТР ЕАЭС утверждены </a:t>
            </a:r>
          </a:p>
          <a:p>
            <a:pPr algn="ctr">
              <a:defRPr/>
            </a:pP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Перечни  стандартов 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(более 15.500 позиций, в </a:t>
            </a:r>
            <a:r>
              <a:rPr lang="ru-RU" sz="11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более 10.000 ГОСТ)</a:t>
            </a:r>
          </a:p>
          <a:p>
            <a:pPr algn="ctr">
              <a:defRPr/>
            </a:pP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разработке перечни</a:t>
            </a:r>
          </a:p>
          <a:p>
            <a:pPr algn="ctr">
              <a:defRPr/>
            </a:pP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5 ТР</a:t>
            </a:r>
            <a:r>
              <a:rPr lang="en-US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ЕАЭС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760376" y="1794867"/>
            <a:ext cx="2364600" cy="11793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b="1" i="1" dirty="0">
                <a:solidFill>
                  <a:srgbClr val="7E0E19"/>
                </a:solidFill>
                <a:cs typeface="Arial" panose="020B0604020202020204" pitchFamily="34" charset="0"/>
              </a:rPr>
              <a:t>Установление оптимальных требований для обеспечения необходимого уровня безопасности</a:t>
            </a:r>
          </a:p>
          <a:p>
            <a:pPr algn="ctr">
              <a:defRPr/>
            </a:pPr>
            <a:endParaRPr lang="ru-RU" sz="9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760376" y="3034491"/>
            <a:ext cx="2364599" cy="1084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400" b="1" i="1" dirty="0">
                <a:solidFill>
                  <a:srgbClr val="7E0E19"/>
                </a:solidFill>
                <a:cs typeface="Arial" panose="020B0604020202020204" pitchFamily="34" charset="0"/>
              </a:rPr>
              <a:t>Исключение излишнего регулирования и снижение нагрузки на бизнес</a:t>
            </a:r>
          </a:p>
          <a:p>
            <a:pPr algn="ctr">
              <a:defRPr/>
            </a:pPr>
            <a:endParaRPr lang="ru-RU" sz="9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760376" y="4154422"/>
            <a:ext cx="2372710" cy="11793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ru-RU" altLang="ru-RU" sz="900" b="1" i="1" dirty="0">
              <a:solidFill>
                <a:srgbClr val="7E0E19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1400" b="1" i="1" dirty="0">
                <a:solidFill>
                  <a:srgbClr val="7E0E19"/>
                </a:solidFill>
              </a:rPr>
              <a:t>Повышение качества </a:t>
            </a:r>
            <a:br>
              <a:rPr lang="ru-RU" altLang="ru-RU" sz="1400" b="1" i="1" dirty="0">
                <a:solidFill>
                  <a:srgbClr val="7E0E19"/>
                </a:solidFill>
              </a:rPr>
            </a:br>
            <a:r>
              <a:rPr lang="ru-RU" altLang="ru-RU" sz="1400" b="1" i="1" dirty="0">
                <a:solidFill>
                  <a:srgbClr val="7E0E19"/>
                </a:solidFill>
              </a:rPr>
              <a:t>за счет достижения перспективных требований и внедрения инноваций</a:t>
            </a:r>
          </a:p>
          <a:p>
            <a:pPr algn="ctr">
              <a:defRPr/>
            </a:pPr>
            <a:endParaRPr lang="ru-RU" sz="9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86999" y="2439989"/>
            <a:ext cx="286636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002060"/>
                </a:solidFill>
              </a:rPr>
              <a:t>Охвачено </a:t>
            </a:r>
            <a:r>
              <a:rPr lang="ru-RU" sz="1400" b="1" i="1" dirty="0">
                <a:solidFill>
                  <a:srgbClr val="C00000"/>
                </a:solidFill>
              </a:rPr>
              <a:t>44</a:t>
            </a:r>
            <a:r>
              <a:rPr lang="ru-RU" sz="1400" b="1" i="1" dirty="0">
                <a:solidFill>
                  <a:srgbClr val="002060"/>
                </a:solidFill>
              </a:rPr>
              <a:t> из </a:t>
            </a:r>
            <a:r>
              <a:rPr lang="ru-RU" sz="1400" b="1" i="1" dirty="0">
                <a:solidFill>
                  <a:srgbClr val="C00000"/>
                </a:solidFill>
              </a:rPr>
              <a:t>67</a:t>
            </a:r>
            <a:r>
              <a:rPr lang="ru-RU" sz="1400" b="1" i="1" dirty="0">
                <a:solidFill>
                  <a:srgbClr val="002060"/>
                </a:solidFill>
              </a:rPr>
              <a:t> групп продукции Единого перечня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269943" y="2076341"/>
            <a:ext cx="1654861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algn="ctr">
            <a:solidFill>
              <a:srgbClr val="00206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>
            <a:defPPr>
              <a:defRPr lang="ru-RU"/>
            </a:defPPr>
            <a:lvl1pPr algn="ctr" defTabSz="914400">
              <a:defRPr sz="1400" b="1" i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sz="1050" dirty="0">
              <a:solidFill>
                <a:srgbClr val="002060"/>
              </a:solidFill>
            </a:endParaRPr>
          </a:p>
          <a:p>
            <a:pPr>
              <a:defRPr/>
            </a:pPr>
            <a:endParaRPr lang="ru-RU" sz="105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более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1,3 млн. </a:t>
            </a:r>
            <a:r>
              <a:rPr lang="ru-RU" dirty="0">
                <a:solidFill>
                  <a:srgbClr val="002060"/>
                </a:solidFill>
              </a:rPr>
              <a:t>единых сертификатов соответствия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0278054" y="3653349"/>
            <a:ext cx="1649653" cy="10695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algn="ctr">
            <a:solidFill>
              <a:srgbClr val="00206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lang="ru-RU" sz="14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 млн.</a:t>
            </a:r>
            <a:r>
              <a:rPr lang="ru-RU" sz="1400" b="1" i="1" dirty="0">
                <a:solidFill>
                  <a:srgbClr val="7E0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единых деклараций соответствия</a:t>
            </a:r>
          </a:p>
          <a:p>
            <a:pPr algn="ctr">
              <a:defRPr/>
            </a:pPr>
            <a:endParaRPr lang="ru-RU" sz="75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4395109" y="3960571"/>
            <a:ext cx="286636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 algn="ctr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200" b="1" i="1" dirty="0">
                <a:solidFill>
                  <a:srgbClr val="7E0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 ЕАЭС в разработке</a:t>
            </a:r>
            <a:endParaRPr lang="ru-RU" sz="1200" b="1" i="1" dirty="0">
              <a:solidFill>
                <a:srgbClr val="7E0E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изменений  к </a:t>
            </a:r>
            <a:r>
              <a:rPr lang="ru-RU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 ЕАЭС в разработке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4395110" y="4572277"/>
            <a:ext cx="2866360" cy="646331"/>
          </a:xfrm>
          <a:prstGeom prst="rect">
            <a:avLst/>
          </a:prstGeom>
          <a:solidFill>
            <a:srgbClr val="FF9999"/>
          </a:solidFill>
          <a:ln w="28575" algn="ctr">
            <a:solidFill>
              <a:srgbClr val="00206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13 позициям Единого перечня разработка ТР ЕАЭС не предусмотрена </a:t>
            </a:r>
            <a:endParaRPr lang="ru-RU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8937" y="961160"/>
            <a:ext cx="1045899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</a:rPr>
              <a:t>План мероприятий по реализации Стратегии развития ЕАЭС до 2025 года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</a:rPr>
              <a:t> (сфера ТР – 10 мер и 21 механизм)</a:t>
            </a: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5846" y="5920161"/>
            <a:ext cx="3743012" cy="471847"/>
          </a:xfrm>
          <a:prstGeom prst="rect">
            <a:avLst/>
          </a:prstGeom>
          <a:solidFill>
            <a:srgbClr val="FF9999"/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Порядок координации работ по </a:t>
            </a:r>
            <a:r>
              <a:rPr lang="ru-RU" sz="12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стандартизации</a:t>
            </a:r>
          </a:p>
          <a:p>
            <a:pPr algn="ctr">
              <a:defRPr/>
            </a:pPr>
            <a:r>
              <a:rPr lang="ru-RU" sz="900" b="1" dirty="0">
                <a:solidFill>
                  <a:srgbClr val="002060"/>
                </a:solidFill>
              </a:rPr>
              <a:t>Рекомендации Коллегии ЕЭК от 23.08.2022 N 31 О координации работ в области стандартизации в рамках </a:t>
            </a:r>
            <a:r>
              <a:rPr lang="ru-RU" sz="900" b="1" dirty="0" smtClean="0">
                <a:solidFill>
                  <a:srgbClr val="002060"/>
                </a:solidFill>
              </a:rPr>
              <a:t>ЕАЭС</a:t>
            </a:r>
            <a:endParaRPr lang="ru-RU" sz="12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4172" y="5192992"/>
            <a:ext cx="3744686" cy="393426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Оценка научно-технического уровня ТР ЕАЭС и перечней стандартов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74172" y="5597144"/>
            <a:ext cx="3744686" cy="323018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002060"/>
                </a:solidFill>
                <a:cs typeface="Arial" panose="020B0604020202020204" pitchFamily="34" charset="0"/>
              </a:rPr>
              <a:t>Порядок взаимодействия органов </a:t>
            </a:r>
            <a:r>
              <a:rPr lang="ru-RU" sz="11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контроля (</a:t>
            </a:r>
            <a:r>
              <a:rPr lang="ru-RU" sz="1100" b="1" dirty="0">
                <a:solidFill>
                  <a:srgbClr val="002060"/>
                </a:solidFill>
                <a:cs typeface="Arial" panose="020B0604020202020204" pitchFamily="34" charset="0"/>
              </a:rPr>
              <a:t>надзора)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74171" y="6392008"/>
            <a:ext cx="3744685" cy="364909"/>
          </a:xfrm>
          <a:prstGeom prst="rect">
            <a:avLst/>
          </a:prstGeom>
          <a:solidFill>
            <a:srgbClr val="FF9999"/>
          </a:solidFill>
          <a:ln>
            <a:solidFill>
              <a:schemeClr val="tx2">
                <a:lumMod val="7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T w="215900"/>
            <a:bevelB w="10795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  <a:cs typeface="Arial" panose="020B0604020202020204" pitchFamily="34" charset="0"/>
              </a:rPr>
              <a:t>Цифровые сервисы в сфере технического регулирования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7460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125" y="169707"/>
            <a:ext cx="1181896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Комитетом ТПП РФ вопросов разработки и применения ТР ЕАЭС, формирования их доказательной базы, проблем стандартизации, подтверждения соответствия и аккредитации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92752"/>
            <a:ext cx="121919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2016 -2022г.г.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заседаний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ТПП РФ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совместных с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профильным Комитетом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РСПП)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обсуждению проблем применения ТР ЕАЭС, проблем оценки соответствия требованиям ТР ЕАЭС, вопросов повышения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применения инструментов технического регулирования в целях борьбы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фальсифицированной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продукцией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представлением предложений в ЕЭК 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ФОИВы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расширенных обсуждений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основных проблем в сфере технического регулирования и предложений по их разрешению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РСПП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ТПП РФ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 направляли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ЕЭК 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ФОИВы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(март 2019 года и апрель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года)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комплексному развитию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технического регулирования в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(более 100 предложений по всем направлениям технического регулирования).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организовать в Деловом совете ЕАЭС и ЕЭК обсуждение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системных предложений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РСПП и ТПП РФ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единой системы технического регулирования ЕАЭС (письмо РСПП от 28.04.2022 № 639/07 и письмо ТПП РФ от 05.04.2022 № 02в/0220).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0526" y="115888"/>
            <a:ext cx="8837613" cy="5762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Дорожной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карты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системы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регулирования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на период до 2025 года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Объект 2"/>
          <p:cNvSpPr>
            <a:spLocks noGrp="1" noChangeArrowheads="1"/>
          </p:cNvSpPr>
          <p:nvPr>
            <p:ph idx="1"/>
          </p:nvPr>
        </p:nvSpPr>
        <p:spPr>
          <a:xfrm>
            <a:off x="278674" y="798258"/>
            <a:ext cx="11469189" cy="55386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поручением Правительства РФ 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Минпромторгом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разработан и представлен 24.11.2021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Совет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техническому регулированию и стандартизации при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Минпромторге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Концепции развития системы регулирования в РФ на период до 2025 года.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Комитетом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ТПП РФ совместно с профильным Комитетом РСПП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 системный анализ, сформирован и представлен в </a:t>
            </a:r>
            <a:r>
              <a:rPr lang="ru-RU" alt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Минпромторг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 и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ЕЭК комплекс предложений по совершенствованию системы ТР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(всего более 100 проблем ТР в ЕАЭС и в РФ), в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конкретные предложения по изменению Договора о ЕАЭС,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разработке документов ЕАЭС в области технического регулирования, координации стандартизации, оценки соответствия, аккредитации и государственного контроля (надзора). 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Дорожной карты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системы технического регулирования в РФ был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Минпромторгом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</a:t>
            </a:r>
            <a:r>
              <a:rPr lang="ru-RU" alt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прошел несколько циклов </a:t>
            </a:r>
            <a:r>
              <a:rPr lang="ru-RU" alt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согласований с </a:t>
            </a:r>
            <a:r>
              <a:rPr lang="ru-RU" altLang="ru-RU" sz="20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ФОИВами</a:t>
            </a:r>
            <a:r>
              <a:rPr lang="ru-RU" alt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бизнес-сообществом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 участием ТПП РФ, был внесен в Правительство РФ и 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дорабатывался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поручением Правительства РФ от 06.10.2022 № ДД-П9-16788. </a:t>
            </a:r>
            <a:endParaRPr lang="ru-RU" alt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организовать в ЕЭК обсуждение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системных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предложенных для включения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 Дорожной карты и учесть их при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(актуализации) планов и программ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 в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технического регулирования ЕАЭС.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altLang="ru-RU" sz="18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altLang="ru-RU" sz="13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altLang="ru-RU" sz="13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0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151" y="116632"/>
            <a:ext cx="1157330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Техническое регулирование (в целом): проблемы и пути их разрешения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639852"/>
            <a:ext cx="7556499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формирования единой системы ТР на уровне ЕАЭС и входящих в него государств. </a:t>
            </a:r>
            <a:r>
              <a:rPr lang="ru-RU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и противоречия национальных систем ТР государств-членов ЕАЭС между собой, а также с ТР ЕАЭС и документами ЕАЭС.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полномочий и механизма контроля (мониторинга) ЕЭК </a:t>
            </a:r>
            <a:r>
              <a:rPr lang="ru-RU" sz="21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и </a:t>
            </a:r>
            <a:r>
              <a:rPr lang="ru-RU" sz="21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правоприменения</a:t>
            </a:r>
            <a:r>
              <a:rPr lang="ru-RU" sz="21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 ЕАЭС на национальном уровне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оценки научно-технического уровня TP ЕАЭС и, как следствие, отсутствие равных условий применения ТР ЕАЭС в государствах-членах ЕАЭС.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1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полноценной системы учета и анализа статистики нарушений обязательных требований к продукции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управления обязательными требованиями к объектам технического регулирования в режиме «обратной связи», </a:t>
            </a:r>
            <a:r>
              <a:rPr lang="ru-RU" sz="21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риск-ориентированных форм оценки соответствия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6500" y="639852"/>
            <a:ext cx="46355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разрешения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системы ТР в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 по мониторингу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актов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в сфере ТР и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соответствующего порядка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(п.4.1.3 Плана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 по </a:t>
            </a: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научно-технического уровня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 ЕАЭС и принятие соответствующего порядка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(п.4.1.4 Плана)</a:t>
            </a:r>
          </a:p>
          <a:p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 по переходу к риск-ориентированной модели надзора.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системы учета и анализа статистики нарушений обязательных требований к продукции для целей управления рисками в сфере технического регулирования.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актов и соглашений по сбору статистики, обмену информацией для целей управления рисками в сфере технического регулирования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8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307" y="116632"/>
            <a:ext cx="115733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Технические регламенты, доказательная база: проблемы и пути их разрешения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220" y="578297"/>
            <a:ext cx="7587780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9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Неоптимальная процедура разработки ТР ЕАЭС, содержащая дублирующие процедуры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результате –  затягивание сроков разработки TP ЕАЭС и изменений к ним.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системного внедрения в действующие и разрабатываемые ТР ЕАЭС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стадии утилизации продукции, требований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энергоэффективности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ресурсосбережения продукции, а также для стадии эксплуатации продукции (при необходимости).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механизма по выдаче официальных разъяснений по применению TP ЕАЭС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органов власти и в судебной практике, а также по выпуску официальных руководств или рекомендаций по применению ТР ЕАЭС.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механизмов по системной работе с перечнями стандартов,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обеспечивающих доказательную базу ТР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</a:t>
            </a:r>
          </a:p>
          <a:p>
            <a:pPr algn="just"/>
            <a:r>
              <a:rPr lang="ru-RU" sz="1500" i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5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программы разработки ГОСТ (из принятых 45) требуют актуализации; для 6 ТР ЕАЭС программы не приняты; в перечнях отсутствуют стандарты, конкретизирующие требования к отдельным видам продукции, входящей в ТР ЕАЭС; в перечнях одновременно присутствуют различные стандарты с различными требованиями для одних и тех же объектов регулирования; в действующих перечнях для 45 ТР ЕАЭС  включены только 64% межгосударственных стандартов, а также более 900 ведомственных документов по методам испытаний; 238 показателей безопасности, установленных в 26 ТР ЕАЭС, не обеспечены методами исследований (испытаний) и измерений и т.д.)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08900" y="578297"/>
            <a:ext cx="4350795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разрешения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Порядок разработки ТР ЕАЭС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4.1.2 Плана)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внесению изменений в ТР ЕАЭС в части утилизации продукции (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4.9.1 Плана)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ЕЭК по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официальному разъяснению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ТР ЕАЭС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4.1.5 Плана)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сроков и процедур разработки Перечней стандартов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(пункт 4.4.1 Плана)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для экспертных структур при ЕЭК по актуализации Перечней стандартов (по аналогии с практикой ЕС)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Поэтапный переход на формирование Перечней стандартов для ТР ЕАЭС исключительно из межгосударственных стандартов ( по аналогии с ЕС)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стандартов для ТР ЕАЭС по мандату ЕЭК (по аналогии с практикой ЕС)</a:t>
            </a:r>
          </a:p>
          <a:p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ГОСТ на национальном уровне в обязательном порядке в каждом государстве- члене ЕАЭС в единый установленный срок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9307" y="139040"/>
            <a:ext cx="1157330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Стандартизация: проблемы и пути их разрешения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458" y="600705"/>
            <a:ext cx="594284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отвечает задачам технического регулирования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состояние фонда межгосударственных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низкая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обновляемость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(средний возраст ГОСТ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23,7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(машиностроение – 28,2 года), средний срок разработки –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месяцев), низкий уровень гармонизации стандартов с международными и европейскими требованиями (средний уровень - 24%, в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59%),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обеспечения соответствия их современному уровню технического прогресса и т.д.)</a:t>
            </a:r>
          </a:p>
          <a:p>
            <a:r>
              <a:rPr lang="ru-RU" sz="19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9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разрабатываемых ГОСТ резко снизилось во всех странах МГС, разрабатываются преимущественно национальные стандарты ( в РФ в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уровень работ по межгосударственной стандартизации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33%), 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действует 26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655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ГОСТ, из них более 14 тысяч ГОСТ приняты до 1992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83300" y="610136"/>
            <a:ext cx="61087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разрешения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7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сотрудничестве по стандартизации между ЕАЭС и МГС и План мероприятий по его реализации</a:t>
            </a:r>
            <a:endParaRPr lang="ru-RU" sz="17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Совета ЕАЭС по принятию порядка координации работ по стандартизации в ЕАЭС и принятие порядка координации работ в ЕАЭС</a:t>
            </a:r>
          </a:p>
          <a:p>
            <a:pPr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Договора ЕАЭС в части системного планирования работ по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</a:t>
            </a:r>
          </a:p>
          <a:p>
            <a:pPr algn="just"/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части полномочий ЕЭК по </a:t>
            </a:r>
            <a:r>
              <a:rPr lang="ru-RU" sz="17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финансированию</a:t>
            </a:r>
            <a:r>
              <a:rPr lang="ru-RU" sz="1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 по стандартизации в целях обеспечения ТР ЕАЭС доказательной базой </a:t>
            </a:r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аналогии с мандатами ЕК, ревизии фонда ГОСТ для ТР ЕАЭС, гармонизации с международными стандартами)</a:t>
            </a:r>
          </a:p>
          <a:p>
            <a:pPr algn="just"/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использован потенциал Совета руководителей государственных (национальных) органов по стандартизации государств-членов ЕАЭС (создан решением высшего Евразийского экономического совета от 14.05.2018 № 14)</a:t>
            </a:r>
          </a:p>
          <a:p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предложения о повышению эффективности межгосударственной стандартизации и работы межгосударственных технических комитетов в рамках реализации Стратегии МГС до 2030 года</a:t>
            </a:r>
            <a:endParaRPr lang="ru-RU" sz="1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8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850" y="125367"/>
            <a:ext cx="11544300" cy="37861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Проблемы  реализации проекта «Цифровое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техническое регулирование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в рамках ЕАЭС»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23850" y="4363290"/>
            <a:ext cx="11544300" cy="2319898"/>
          </a:xfrm>
        </p:spPr>
        <p:txBody>
          <a:bodyPr>
            <a:normAutofit/>
          </a:bodyPr>
          <a:lstStyle/>
          <a:p>
            <a:pPr>
              <a:buSzPct val="107000"/>
              <a:buFont typeface="Wingdings" panose="05000000000000000000" pitchFamily="2" charset="2"/>
              <a:buChar char="§"/>
            </a:pP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обязательные требования к продукции устанавливаются на наднациональном уровне – в ТР ЕАЭС, </a:t>
            </a:r>
            <a:r>
              <a:rPr lang="ru-RU" altLang="ru-RU" sz="1700" b="1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существенных проблем проекта является интеграция и взаимодействие наднационального компонента с национальными информационными системами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дальнейшее применение разработанных в рамках проекта цифровых баз данных (классификаторов, цифровых описаний продукции, цифровых стандартов и т.д.) </a:t>
            </a:r>
            <a:r>
              <a:rPr lang="ru-RU" altLang="ru-RU" sz="17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третьими лицами (компаниями и корпорациями) в рамках внедряемых (применяемых) компаниями систем управлениями производствами и технологическими </a:t>
            </a:r>
            <a:r>
              <a:rPr lang="ru-RU" altLang="ru-RU" sz="17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процессами (</a:t>
            </a:r>
            <a:r>
              <a:rPr lang="en-US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PLM/PDM</a:t>
            </a: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</a:t>
            </a: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др.).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07000"/>
              <a:buFont typeface="Wingdings" panose="05000000000000000000" pitchFamily="2" charset="2"/>
              <a:buChar char="§"/>
            </a:pPr>
            <a:r>
              <a:rPr lang="ru-RU" alt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ЕАЭС </a:t>
            </a:r>
            <a:r>
              <a:rPr lang="ru-RU" altLang="ru-RU" sz="1700" b="1" u="sng" dirty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независимый консультативно-совещательный орган</a:t>
            </a:r>
            <a:r>
              <a:rPr lang="ru-RU" alt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включающий представителей промышленности и бизнеса, координирующий ход работ по реализации проекта и формирующий позицию основных пользователей системы цифрового технического регулирования.</a:t>
            </a:r>
          </a:p>
          <a:p>
            <a:endParaRPr lang="ru-RU" alt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5" y="503985"/>
            <a:ext cx="11846858" cy="385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2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10722</TotalTime>
  <Words>2151</Words>
  <Application>Microsoft Office PowerPoint</Application>
  <PresentationFormat>Широкоэкранный</PresentationFormat>
  <Paragraphs>151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Tahoma</vt:lpstr>
      <vt:lpstr>Times New Roman</vt:lpstr>
      <vt:lpstr>Wingdings</vt:lpstr>
      <vt:lpstr>Тема Office</vt:lpstr>
      <vt:lpstr>1_Тема Office</vt:lpstr>
      <vt:lpstr>Презентация PowerPoint</vt:lpstr>
      <vt:lpstr> Стратегические и концептуальные документы в сфере технического регулирования, принятые на уровне СНГ и ЕАЭС: </vt:lpstr>
      <vt:lpstr>Презентация PowerPoint</vt:lpstr>
      <vt:lpstr>Презентация PowerPoint</vt:lpstr>
      <vt:lpstr>Формирование Дорожной карты развития системы технического регулирования в РФ на период до 2025 года</vt:lpstr>
      <vt:lpstr>Презентация PowerPoint</vt:lpstr>
      <vt:lpstr>Презентация PowerPoint</vt:lpstr>
      <vt:lpstr>Презентация PowerPoint</vt:lpstr>
      <vt:lpstr>Проблемы  реализации проекта «Цифровое техническое регулирование в рамках ЕАЭС»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поэтапного внедрения технологий информационного моделирования в области промышленного и гражданского строительства</dc:title>
  <dc:creator>HOME</dc:creator>
  <cp:lastModifiedBy>Пугачев Сергей Васильевич</cp:lastModifiedBy>
  <cp:revision>569</cp:revision>
  <cp:lastPrinted>2016-08-30T10:12:04Z</cp:lastPrinted>
  <dcterms:created xsi:type="dcterms:W3CDTF">2016-04-12T06:48:44Z</dcterms:created>
  <dcterms:modified xsi:type="dcterms:W3CDTF">2023-03-10T11:38:13Z</dcterms:modified>
</cp:coreProperties>
</file>