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6.jpg" ContentType="image/jpg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media/image62.jpg" ContentType="image/jp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320" r:id="rId2"/>
    <p:sldId id="295" r:id="rId3"/>
    <p:sldId id="326" r:id="rId4"/>
    <p:sldId id="327" r:id="rId5"/>
    <p:sldId id="323" r:id="rId6"/>
    <p:sldId id="296" r:id="rId7"/>
    <p:sldId id="353" r:id="rId8"/>
    <p:sldId id="324" r:id="rId9"/>
    <p:sldId id="329" r:id="rId10"/>
    <p:sldId id="328" r:id="rId11"/>
    <p:sldId id="341" r:id="rId12"/>
    <p:sldId id="330" r:id="rId13"/>
    <p:sldId id="337" r:id="rId14"/>
    <p:sldId id="338" r:id="rId15"/>
    <p:sldId id="339" r:id="rId16"/>
    <p:sldId id="340" r:id="rId17"/>
    <p:sldId id="345" r:id="rId18"/>
    <p:sldId id="347" r:id="rId19"/>
    <p:sldId id="348" r:id="rId20"/>
    <p:sldId id="349" r:id="rId21"/>
    <p:sldId id="350" r:id="rId22"/>
    <p:sldId id="352" r:id="rId23"/>
    <p:sldId id="351" r:id="rId24"/>
    <p:sldId id="343" r:id="rId25"/>
    <p:sldId id="344" r:id="rId26"/>
    <p:sldId id="325" r:id="rId27"/>
    <p:sldId id="319" r:id="rId28"/>
  </p:sldIdLst>
  <p:sldSz cx="9144000" cy="6858000" type="screen4x3"/>
  <p:notesSz cx="7559675" cy="106918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474" autoAdjust="0"/>
  </p:normalViewPr>
  <p:slideViewPr>
    <p:cSldViewPr snapToGrid="0">
      <p:cViewPr varScale="1">
        <p:scale>
          <a:sx n="69" d="100"/>
          <a:sy n="69" d="100"/>
        </p:scale>
        <p:origin x="11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610830778080401"/>
          <c:w val="0.76707683493260315"/>
          <c:h val="0.68059842310150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C9-4E3D-B6E6-54CFFBC2326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C9-4E3D-B6E6-54CFFBC2326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1C9-4E3D-B6E6-54CFFBC23263}"/>
              </c:ext>
            </c:extLst>
          </c:dPt>
          <c:dLbls>
            <c:dLbl>
              <c:idx val="2"/>
              <c:layout>
                <c:manualLayout>
                  <c:x val="-8.0723367126475015E-2"/>
                  <c:y val="2.80523428695842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C9-4E3D-B6E6-54CFFBC2326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госконтроль защищает интересы добросовестных производителей</c:v>
                </c:pt>
                <c:pt idx="1">
                  <c:v>Госконтроль недостаточно эффективно защищает интересы производителей</c:v>
                </c:pt>
                <c:pt idx="2">
                  <c:v>Госконтроль не защищает интересы добросовестных производителей, а только мешает работе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0.54800000000000004</c:v>
                </c:pt>
                <c:pt idx="1">
                  <c:v>0.41</c:v>
                </c:pt>
                <c:pt idx="2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9-4E3D-B6E6-54CFFBC23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25804518775753"/>
          <c:y val="0.3182435651641578"/>
          <c:w val="0.35340638972726024"/>
          <c:h val="0.662277377158021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610830778080401"/>
          <c:w val="0.76707683493260315"/>
          <c:h val="0.68059842310150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C9-4E3D-B6E6-54CFFBC2326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C9-4E3D-B6E6-54CFFBC2326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1C9-4E3D-B6E6-54CFFBC23263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45B-45B9-B44F-2BE8DF513F5B}"/>
              </c:ext>
            </c:extLst>
          </c:dPt>
          <c:dLbls>
            <c:dLbl>
              <c:idx val="0"/>
              <c:layout>
                <c:manualLayout>
                  <c:x val="3.9869492578045902E-3"/>
                  <c:y val="-2.20603503367692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C9-4E3D-B6E6-54CFFBC23263}"/>
                </c:ext>
              </c:extLst>
            </c:dLbl>
            <c:dLbl>
              <c:idx val="1"/>
              <c:layout>
                <c:manualLayout>
                  <c:x val="-9.6069797853450309E-2"/>
                  <c:y val="7.960746879769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C9-4E3D-B6E6-54CFFBC23263}"/>
                </c:ext>
              </c:extLst>
            </c:dLbl>
            <c:dLbl>
              <c:idx val="2"/>
              <c:layout>
                <c:manualLayout>
                  <c:x val="-0.14876523096839661"/>
                  <c:y val="-0.127698807414231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C9-4E3D-B6E6-54CFFBC2326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Более 50%</c:v>
                </c:pt>
                <c:pt idx="1">
                  <c:v>От 15 до 50 %</c:v>
                </c:pt>
                <c:pt idx="2">
                  <c:v> Менее 15%</c:v>
                </c:pt>
                <c:pt idx="3">
                  <c:v>Данные отсутствуют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4.2000000000000003E-2</c:v>
                </c:pt>
                <c:pt idx="1">
                  <c:v>0.159</c:v>
                </c:pt>
                <c:pt idx="2">
                  <c:v>0.17699999999999999</c:v>
                </c:pt>
                <c:pt idx="3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9-4E3D-B6E6-54CFFBC23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25804518775753"/>
          <c:y val="0.3182435651641578"/>
          <c:w val="0.35340638972726024"/>
          <c:h val="0.662277377158021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610830778080401"/>
          <c:w val="0.76707683493260315"/>
          <c:h val="0.68059842310150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C9-4E3D-B6E6-54CFFBC2326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C9-4E3D-B6E6-54CFFBC2326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1C9-4E3D-B6E6-54CFFBC23263}"/>
              </c:ext>
            </c:extLst>
          </c:dPt>
          <c:dLbls>
            <c:dLbl>
              <c:idx val="0"/>
              <c:layout>
                <c:manualLayout>
                  <c:x val="7.5409147765540478E-3"/>
                  <c:y val="-7.956395725856471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C9-4E3D-B6E6-54CFFBC23263}"/>
                </c:ext>
              </c:extLst>
            </c:dLbl>
            <c:dLbl>
              <c:idx val="2"/>
              <c:layout>
                <c:manualLayout>
                  <c:x val="-2.9612370214217613E-3"/>
                  <c:y val="-1.46191577908095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1C9-4E3D-B6E6-54CFFBC2326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Да, доверяю всем сертификатам</c:v>
                </c:pt>
                <c:pt idx="1">
                  <c:v>Доверяю сертификатам, выданным только известными мне органами по сертификации</c:v>
                </c:pt>
                <c:pt idx="2">
                  <c:v>Сертификатам не доверяю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</c:v>
                </c:pt>
                <c:pt idx="1">
                  <c:v>0.745</c:v>
                </c:pt>
                <c:pt idx="2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9-4E3D-B6E6-54CFFBC23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286943572159583"/>
          <c:y val="0.29477421375152796"/>
          <c:w val="0.35340638972726024"/>
          <c:h val="0.70522578624847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1610830778080401"/>
          <c:w val="0.76707683493260315"/>
          <c:h val="0.680598423101502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1C9-4E3D-B6E6-54CFFBC2326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1C9-4E3D-B6E6-54CFFBC2326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C1C9-4E3D-B6E6-54CFFBC23263}"/>
              </c:ext>
            </c:extLst>
          </c:dPt>
          <c:dLbls>
            <c:dLbl>
              <c:idx val="1"/>
              <c:layout>
                <c:manualLayout>
                  <c:x val="-1.769350874277267E-2"/>
                  <c:y val="-2.01708743500989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1C9-4E3D-B6E6-54CFFBC23263}"/>
                </c:ext>
              </c:extLst>
            </c:dLbl>
            <c:dLbl>
              <c:idx val="2"/>
              <c:layout>
                <c:manualLayout>
                  <c:x val="-2.9612370214217613E-3"/>
                  <c:y val="-1.46191577908095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C9-4E3D-B6E6-54CFFBC2326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Да, это необходимо</c:v>
                </c:pt>
                <c:pt idx="1">
                  <c:v>Нет, достаточно решать вопросы на национальном уровне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0.92500000000000004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C9-4E3D-B6E6-54CFFBC2326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25804518775753"/>
          <c:y val="0.36304869058826927"/>
          <c:w val="0.35340638972726024"/>
          <c:h val="0.483056875461575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9F517-13D0-4132-9C59-2C63482B23F7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F9571-ACBD-47A5-94E3-6D9D1C1300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3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5a12087df81af3_0:notes"/>
          <p:cNvSpPr txBox="1">
            <a:spLocks noGrp="1"/>
          </p:cNvSpPr>
          <p:nvPr>
            <p:ph type="body" idx="1"/>
          </p:nvPr>
        </p:nvSpPr>
        <p:spPr>
          <a:xfrm>
            <a:off x="749318" y="5513293"/>
            <a:ext cx="5994503" cy="522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g155a12087df81af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4550" y="869950"/>
            <a:ext cx="5803900" cy="435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527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BE5698-1E2B-47ED-8609-F7B6C5CCDAB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2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2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2C581-B24A-4F34-8AF0-54DBD20581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650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7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9571-ACBD-47A5-94E3-6D9D1C1300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F9571-ACBD-47A5-94E3-6D9D1C1300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879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5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580B8-472A-4D7C-A7B7-DC6874C149E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4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pPr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990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5314680" y="6534000"/>
            <a:ext cx="1409760" cy="278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D41FB84-175B-4676-AEF0-B594CCB8A8F7}" type="datetime1">
              <a:rPr lang="ru-RU" sz="1200" b="0" strike="noStrike" spc="-1">
                <a:solidFill>
                  <a:srgbClr val="7091A1"/>
                </a:solidFill>
                <a:latin typeface="Calibri"/>
              </a:rPr>
              <a:pPr>
                <a:lnSpc>
                  <a:spcPct val="100000"/>
                </a:lnSpc>
              </a:pPr>
              <a:t>12.03.2023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7091A1"/>
                </a:solidFill>
                <a:latin typeface="Calibri"/>
              </a:rPr>
              <a:t>Seite </a:t>
            </a:r>
            <a:fld id="{8F387C3B-9726-41CB-9A66-268EA58FC3FB}" type="slidenum">
              <a:rPr lang="ru-RU" sz="1200" b="0" strike="noStrike" spc="-1">
                <a:solidFill>
                  <a:srgbClr val="7091A1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8.png"/><Relationship Id="rId7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hyperlink" Target="https://www.youtube.com/channel/UClyL6upTyKnlDv_HU8uvJ6Q/playlists" TargetMode="External"/><Relationship Id="rId3" Type="http://schemas.openxmlformats.org/officeDocument/2006/relationships/image" Target="../media/image67.jpe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gtr.ru/" TargetMode="External"/><Relationship Id="rId11" Type="http://schemas.openxmlformats.org/officeDocument/2006/relationships/hyperlink" Target="https://t.me/rgtr_ru" TargetMode="External"/><Relationship Id="rId5" Type="http://schemas.openxmlformats.org/officeDocument/2006/relationships/hyperlink" Target="mailto:rgtr@rspp.ru" TargetMode="External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jpeg"/><Relationship Id="rId1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/>
          <p:nvPr/>
        </p:nvSpPr>
        <p:spPr>
          <a:xfrm>
            <a:off x="1439345" y="2424180"/>
            <a:ext cx="6171818" cy="9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98" tIns="62198" rIns="62198" bIns="62198" anchor="ctr" anchorCtr="0">
            <a:noAutofit/>
          </a:bodyPr>
          <a:lstStyle/>
          <a:p>
            <a:endParaRPr sz="1225"/>
          </a:p>
        </p:txBody>
      </p:sp>
      <p:sp>
        <p:nvSpPr>
          <p:cNvPr id="247" name="Google Shape;247;p1"/>
          <p:cNvSpPr/>
          <p:nvPr/>
        </p:nvSpPr>
        <p:spPr>
          <a:xfrm>
            <a:off x="1439345" y="4249575"/>
            <a:ext cx="6534726" cy="117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9" tIns="30614" rIns="61229" bIns="30614" anchor="ctr" anchorCtr="0">
            <a:noAutofit/>
          </a:bodyPr>
          <a:lstStyle/>
          <a:p>
            <a:pPr algn="ctr"/>
            <a:endParaRPr lang="ru-RU" b="1" dirty="0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ru-RU" sz="2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А.Н.ЛОЦМАНОВ</a:t>
            </a:r>
            <a:endParaRPr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Заместитель  Сопредседателя Комитета  РСПП,</a:t>
            </a:r>
            <a:endParaRPr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Arial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Председатель Совета по техническому регулированию и стандартизации при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Минпромторге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России</a:t>
            </a:r>
          </a:p>
          <a:p>
            <a:pPr algn="ctr"/>
            <a:endParaRPr sz="1225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sz="1225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504075" y="2791279"/>
            <a:ext cx="8405266" cy="116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9" tIns="30614" rIns="61229" bIns="30614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О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РАБОТЕ КОМИТЕТА РСПП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ПО ПРОМЫШЛЕННОЙ ПОЛИТИКЕ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Arial"/>
                <a:sym typeface="Arial"/>
              </a:rPr>
              <a:t>И ТЕХНИЧЕСКОМУ РЕГУЛИРОВАНИЮ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</p:txBody>
      </p:sp>
      <p:pic>
        <p:nvPicPr>
          <p:cNvPr id="9" name="Picture 2"/>
          <p:cNvPicPr/>
          <p:nvPr/>
        </p:nvPicPr>
        <p:blipFill>
          <a:blip r:embed="rId2"/>
          <a:stretch/>
        </p:blipFill>
        <p:spPr>
          <a:xfrm>
            <a:off x="3894860" y="348240"/>
            <a:ext cx="1015373" cy="88479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>
          <a:xfrm>
            <a:off x="420798" y="1582411"/>
            <a:ext cx="8208912" cy="912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sz="1350" dirty="0"/>
              <a:t/>
            </a:r>
            <a:br>
              <a:rPr sz="1350" dirty="0"/>
            </a:br>
            <a:r>
              <a:rPr sz="1350" dirty="0"/>
              <a:t/>
            </a:r>
            <a:br>
              <a:rPr sz="1350" dirty="0"/>
            </a:br>
            <a:r>
              <a:rPr lang="ru-RU" sz="7200" b="1" i="1" spc="103" dirty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КОМИТЕТ ПО ПРОМЫШЛЕННОЙ ПОЛИТИКЕ </a:t>
            </a:r>
            <a:r>
              <a:rPr sz="7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i="1" spc="103" dirty="0">
                <a:solidFill>
                  <a:schemeClr val="accent1">
                    <a:lumMod val="75000"/>
                  </a:schemeClr>
                </a:solidFill>
                <a:latin typeface="Calibri"/>
                <a:ea typeface="DejaVu Sans"/>
              </a:rPr>
              <a:t>И ТЕХНИЧЕСКОМУ РЕГУЛИРОВАНИЮ</a:t>
            </a:r>
            <a:r>
              <a:rPr sz="7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sz="7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 основан в </a:t>
            </a:r>
            <a:r>
              <a:rPr lang="ru-RU" sz="8400" b="1" i="1" dirty="0">
                <a:solidFill>
                  <a:schemeClr val="accent1">
                    <a:lumMod val="75000"/>
                  </a:schemeClr>
                </a:solidFill>
              </a:rPr>
              <a:t>2004 году </a:t>
            </a:r>
            <a:r>
              <a:rPr sz="84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sz="84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325" b="1" i="1" spc="-1" dirty="0">
                <a:solidFill>
                  <a:srgbClr val="0070C0"/>
                </a:solidFill>
                <a:latin typeface="Calibri"/>
                <a:ea typeface="DejaVu Sans"/>
              </a:rPr>
              <a:t>  </a:t>
            </a:r>
            <a:r>
              <a:rPr sz="1350" dirty="0"/>
              <a:t/>
            </a:r>
            <a:br>
              <a:rPr sz="1350" dirty="0"/>
            </a:br>
            <a:r>
              <a:rPr sz="1350" dirty="0"/>
              <a:t> </a:t>
            </a:r>
            <a:endParaRPr lang="ru-RU" sz="2325" spc="-1" dirty="0">
              <a:latin typeface="Arial"/>
            </a:endParaRPr>
          </a:p>
        </p:txBody>
      </p:sp>
      <p:sp>
        <p:nvSpPr>
          <p:cNvPr id="7" name="Google Shape;250;p1"/>
          <p:cNvSpPr/>
          <p:nvPr/>
        </p:nvSpPr>
        <p:spPr>
          <a:xfrm>
            <a:off x="604088" y="5712205"/>
            <a:ext cx="8405266" cy="8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1229" tIns="30614" rIns="61229" bIns="30614" anchor="t" anchorCtr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Международный Форум «Актуальные вопросы технического регулирования и стандартизации в ЕАЭС»,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Москва, РСПП, 13.03.2023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ustomShape 3"/>
          <p:cNvSpPr/>
          <p:nvPr/>
        </p:nvSpPr>
        <p:spPr>
          <a:xfrm>
            <a:off x="545200" y="445418"/>
            <a:ext cx="5881584" cy="714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67500" tIns="33750" rIns="67500" bIns="33750">
            <a:spAutoFit/>
          </a:bodyPr>
          <a:lstStyle/>
          <a:p>
            <a:pPr algn="ctr" defTabSz="685800"/>
            <a:r>
              <a:rPr lang="ru-RU" sz="21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ПОДПИСАНИЕ СОГЛАШЕНИЯ О СОТРУДНИЧЕСТВЕ МГС-РСПП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8" y="3391697"/>
            <a:ext cx="3558789" cy="250666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815916" y="3429000"/>
            <a:ext cx="5221737" cy="2469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ru-RU" sz="2100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13.07.2022 в рамках Юбилейного заседания МГС подписано </a:t>
            </a:r>
            <a:r>
              <a:rPr lang="ru-RU" sz="21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Соглашение о сотрудничестве</a:t>
            </a:r>
            <a:r>
              <a:rPr lang="ru-RU" sz="21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между Комитетом РСПП и Межгосударственным советом по стандартизации, метрологии и сертификации.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7" y="1764983"/>
            <a:ext cx="3534131" cy="1443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916" y="1749188"/>
            <a:ext cx="5221738" cy="1653345"/>
          </a:xfrm>
          <a:prstGeom prst="rect">
            <a:avLst/>
          </a:prstGeom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DF6715A2-ED99-85F8-4355-4E78C2B35707}"/>
              </a:ext>
            </a:extLst>
          </p:cNvPr>
          <p:cNvGrpSpPr/>
          <p:nvPr/>
        </p:nvGrpSpPr>
        <p:grpSpPr>
          <a:xfrm>
            <a:off x="112357" y="1245059"/>
            <a:ext cx="9144000" cy="196516"/>
            <a:chOff x="1222238" y="810389"/>
            <a:chExt cx="7628255" cy="19431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743B3917-A147-85AF-7DC1-081DD1365EF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2238" y="810389"/>
              <a:ext cx="7627638" cy="194241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6147643F-2670-9C3B-DB09-43C3A526066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60347" y="826007"/>
              <a:ext cx="7555992" cy="12192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C4B4550-1D72-208A-0202-0B10D8FA69A0}"/>
                </a:ext>
              </a:extLst>
            </p:cNvPr>
            <p:cNvSpPr/>
            <p:nvPr/>
          </p:nvSpPr>
          <p:spPr>
            <a:xfrm>
              <a:off x="1260347" y="826007"/>
              <a:ext cx="7556500" cy="121920"/>
            </a:xfrm>
            <a:custGeom>
              <a:avLst/>
              <a:gdLst/>
              <a:ahLst/>
              <a:cxnLst/>
              <a:rect l="l" t="t" r="r" b="b"/>
              <a:pathLst>
                <a:path w="7556500" h="121919">
                  <a:moveTo>
                    <a:pt x="0" y="121920"/>
                  </a:moveTo>
                  <a:lnTo>
                    <a:pt x="7555992" y="121920"/>
                  </a:lnTo>
                  <a:lnTo>
                    <a:pt x="7555992" y="0"/>
                  </a:lnTo>
                  <a:lnTo>
                    <a:pt x="0" y="0"/>
                  </a:lnTo>
                  <a:lnTo>
                    <a:pt x="0" y="12192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pic>
        <p:nvPicPr>
          <p:cNvPr id="14" name="object 7">
            <a:extLst>
              <a:ext uri="{FF2B5EF4-FFF2-40B4-BE49-F238E27FC236}">
                <a16:creationId xmlns:a16="http://schemas.microsoft.com/office/drawing/2014/main" id="{6C7F0BDA-D483-CD7C-DBF1-B33F296285B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2267" y="494703"/>
            <a:ext cx="2347370" cy="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6025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22937" y="24446"/>
            <a:ext cx="6363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Направления актуализации механизмов обеспечения исполнения обязательных требований, установленных в технических регламентах ЕАЭС</a:t>
            </a:r>
            <a:endParaRPr lang="ru-RU" sz="2000" b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AutoShape 6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8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1" name="Google Shape;291;p1"/>
          <p:cNvSpPr/>
          <p:nvPr/>
        </p:nvSpPr>
        <p:spPr>
          <a:xfrm>
            <a:off x="-4908" y="1138599"/>
            <a:ext cx="9144000" cy="6085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663" y="79816"/>
            <a:ext cx="1554867" cy="5338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2" descr="https://files.sitekit.kz/e9/86/e9867622-eeec-48c9-a581-d8e1af0edb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81" y="-95047"/>
            <a:ext cx="1379632" cy="13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4d6dd380ad417de3ac5d3ad6cebe2e60_l-839991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3" y="1381404"/>
            <a:ext cx="1744663" cy="15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72381" y="2956750"/>
            <a:ext cx="3282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Совет руководителей 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органов по стандартизации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(заседания, встречи)</a:t>
            </a:r>
            <a:endParaRPr lang="ru-RU" sz="2000" b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028" name="Picture 4" descr="https://hmao.control-nadzor.ru/wp-content/uploads/2022/07/repairstatus-m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47" y="2367282"/>
            <a:ext cx="1573213" cy="9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82568" y="3256851"/>
            <a:ext cx="2808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Процедуры разработки 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Перечней стандартов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(новая редакция Порядка разработки)</a:t>
            </a:r>
            <a:endParaRPr lang="ru-RU" sz="2000" b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030" name="Picture 6" descr="https://kartinkin.net/uploads/posts/2021-01/1611243818_33-p-fon-dlya-prezentatsii-po-okhrane-truda-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7" y="1453104"/>
            <a:ext cx="2021768" cy="12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96028" y="2599250"/>
            <a:ext cx="2859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Оптимизация базовых процедур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(ГОСТ 1.2 – 2015)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</a:t>
            </a:r>
            <a:r>
              <a:rPr lang="ru-RU" sz="2000" b="1" dirty="0" err="1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БелГИСС</a:t>
            </a:r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  <a:endParaRPr lang="ru-RU" sz="2000" b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032" name="Picture 8" descr="https://4s-info.ru/wp-content/uploads/sites/2/2022/11/dkeqpu8x4aegem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5" y="4102273"/>
            <a:ext cx="2495758" cy="13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435" y="5496602"/>
            <a:ext cx="2670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Оценка научно-технического уровня стандартов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(разработка проекта)</a:t>
            </a:r>
            <a:endParaRPr lang="ru-RU" sz="2000" b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034" name="Picture 10" descr="https://www.busuu.com/user/pages/home/_01-header/busuu-header-hell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74" y="4623478"/>
            <a:ext cx="1900238" cy="15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800813" y="4834882"/>
            <a:ext cx="34696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Обеспечение доступности переводов межгосударственных стандартов</a:t>
            </a:r>
          </a:p>
          <a:p>
            <a:pPr algn="ctr"/>
            <a:r>
              <a:rPr lang="ru-RU" sz="2000" b="1" dirty="0" smtClean="0">
                <a:solidFill>
                  <a:srgbClr val="953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(изменения в Рекомендации РМГ 147-2021)</a:t>
            </a:r>
            <a:endParaRPr lang="ru-RU" sz="2000" b="1" dirty="0">
              <a:solidFill>
                <a:srgbClr val="953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2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ustomShape 3"/>
          <p:cNvSpPr/>
          <p:nvPr/>
        </p:nvSpPr>
        <p:spPr>
          <a:xfrm>
            <a:off x="345175" y="325657"/>
            <a:ext cx="5881584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67500" tIns="33750" rIns="67500" bIns="33750">
            <a:spAutoFit/>
          </a:bodyPr>
          <a:lstStyle/>
          <a:p>
            <a:pPr algn="ctr" defTabSz="685800"/>
            <a:r>
              <a:rPr lang="ru-RU" sz="21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КООРДИНАЦИЯ РАБОТ ПО СТАНДАРТИЗАЦИИ</a:t>
            </a:r>
            <a:endParaRPr lang="ru-RU" sz="2100" b="1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DF6715A2-ED99-85F8-4355-4E78C2B35707}"/>
              </a:ext>
            </a:extLst>
          </p:cNvPr>
          <p:cNvGrpSpPr/>
          <p:nvPr/>
        </p:nvGrpSpPr>
        <p:grpSpPr>
          <a:xfrm>
            <a:off x="0" y="1060785"/>
            <a:ext cx="9144000" cy="196516"/>
            <a:chOff x="1222238" y="810389"/>
            <a:chExt cx="7628255" cy="194310"/>
          </a:xfrm>
        </p:grpSpPr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743B3917-A147-85AF-7DC1-081DD1365EF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2238" y="810389"/>
              <a:ext cx="7627638" cy="194241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6147643F-2670-9C3B-DB09-43C3A52606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47" y="826007"/>
              <a:ext cx="7555992" cy="12192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DC4B4550-1D72-208A-0202-0B10D8FA69A0}"/>
                </a:ext>
              </a:extLst>
            </p:cNvPr>
            <p:cNvSpPr/>
            <p:nvPr/>
          </p:nvSpPr>
          <p:spPr>
            <a:xfrm>
              <a:off x="1260347" y="826007"/>
              <a:ext cx="7556500" cy="121920"/>
            </a:xfrm>
            <a:custGeom>
              <a:avLst/>
              <a:gdLst/>
              <a:ahLst/>
              <a:cxnLst/>
              <a:rect l="l" t="t" r="r" b="b"/>
              <a:pathLst>
                <a:path w="7556500" h="121919">
                  <a:moveTo>
                    <a:pt x="0" y="121920"/>
                  </a:moveTo>
                  <a:lnTo>
                    <a:pt x="7555992" y="121920"/>
                  </a:lnTo>
                  <a:lnTo>
                    <a:pt x="7555992" y="0"/>
                  </a:lnTo>
                  <a:lnTo>
                    <a:pt x="0" y="0"/>
                  </a:lnTo>
                  <a:lnTo>
                    <a:pt x="0" y="12192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pic>
        <p:nvPicPr>
          <p:cNvPr id="14" name="object 7">
            <a:extLst>
              <a:ext uri="{FF2B5EF4-FFF2-40B4-BE49-F238E27FC236}">
                <a16:creationId xmlns:a16="http://schemas.microsoft.com/office/drawing/2014/main" id="{6C7F0BDA-D483-CD7C-DBF1-B33F296285B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90283" y="342988"/>
            <a:ext cx="2347370" cy="574415"/>
          </a:xfrm>
          <a:prstGeom prst="rect">
            <a:avLst/>
          </a:prstGeom>
        </p:spPr>
      </p:pic>
      <p:pic>
        <p:nvPicPr>
          <p:cNvPr id="16" name="Picture 2" descr="https://files.sitekit.kz/e9/86/e9867622-eeec-48c9-a581-d8e1af0edb7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3" y="1160541"/>
            <a:ext cx="2569450" cy="26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ews.metrologu.ru/netcat_files/884/1270/AIS_MGS_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750" y="1273857"/>
            <a:ext cx="3167149" cy="24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710812" y="4664237"/>
            <a:ext cx="7558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spc="-1" dirty="0" smtClean="0">
                <a:solidFill>
                  <a:srgbClr val="002060"/>
                </a:solidFill>
              </a:rPr>
              <a:t>Необходимость </a:t>
            </a:r>
            <a:r>
              <a:rPr lang="ru-RU" sz="2400" b="1" spc="-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заключения соглашения о сотрудничестве в области стандартизации между ЕЭК и МГС </a:t>
            </a:r>
            <a:r>
              <a:rPr lang="ru-RU" sz="2400" spc="-1" dirty="0">
                <a:solidFill>
                  <a:srgbClr val="002060"/>
                </a:solidFill>
              </a:rPr>
              <a:t>и </a:t>
            </a:r>
            <a:r>
              <a:rPr lang="ru-RU" sz="2400" spc="-1" dirty="0" smtClean="0">
                <a:solidFill>
                  <a:srgbClr val="002060"/>
                </a:solidFill>
              </a:rPr>
              <a:t>разработки плана </a:t>
            </a:r>
            <a:r>
              <a:rPr lang="ru-RU" sz="2400" spc="-1" dirty="0">
                <a:solidFill>
                  <a:srgbClr val="002060"/>
                </a:solidFill>
              </a:rPr>
              <a:t>первоочередных мероприятий по его </a:t>
            </a:r>
            <a:r>
              <a:rPr lang="ru-RU" sz="2400" spc="-1" dirty="0" smtClean="0">
                <a:solidFill>
                  <a:srgbClr val="002060"/>
                </a:solidFill>
              </a:rPr>
              <a:t>реализации</a:t>
            </a:r>
          </a:p>
        </p:txBody>
      </p:sp>
      <p:sp>
        <p:nvSpPr>
          <p:cNvPr id="2" name="Тройная стрелка влево/вправо/вверх 1"/>
          <p:cNvSpPr/>
          <p:nvPr/>
        </p:nvSpPr>
        <p:spPr>
          <a:xfrm rot="10800000">
            <a:off x="3226155" y="1760755"/>
            <a:ext cx="2527595" cy="266838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0139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40" y="-34952"/>
            <a:ext cx="601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Форум «Актуальные вопросы технического регулирования и стандартизации в ЕАЭС»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gtr.ru/data/events/2022/%D0%97%D1%83%D0%B1%D0%B8%D1%85_%D0%B8%D0%BC%D0%BF%D0%BE%D1%80%D1%82%D0%BE%D0%B7%D0%B0%D0%BC%D0%B5%D1%89%D0%B5%D0%BD%D0%B8%D0%B5/%D1%84%D0%BE%D1%82%D0%BE/R_3_6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12989" y="6388745"/>
            <a:ext cx="258475" cy="3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1840" y="925042"/>
          <a:ext cx="9145840" cy="524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utoShape 36"/>
          <p:cNvSpPr>
            <a:spLocks noChangeArrowheads="1"/>
          </p:cNvSpPr>
          <p:nvPr/>
        </p:nvSpPr>
        <p:spPr bwMode="gray">
          <a:xfrm>
            <a:off x="626722" y="860409"/>
            <a:ext cx="8138319" cy="140067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86000"/>
            </a:schemeClr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Помогает ли </a:t>
            </a:r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государственный </a:t>
            </a:r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контроль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(надзор) за </a:t>
            </a:r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выполнением требований технических </a:t>
            </a:r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регламентов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защите </a:t>
            </a:r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интересов добросовестных производителей продукции?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840" y="6165857"/>
            <a:ext cx="9145840" cy="692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По результатам опроса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334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зарегистрировавшихся участников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Форума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«Актуальные вопросы технического регулирования и стандартизации в ЕАЭС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95398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40" y="-34952"/>
            <a:ext cx="601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Форум «Актуальные вопросы технического регулирования и стандартизации в ЕАЭС»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gtr.ru/data/events/2022/%D0%97%D1%83%D0%B1%D0%B8%D1%85_%D0%B8%D0%BC%D0%BF%D0%BE%D1%80%D1%82%D0%BE%D0%B7%D0%B0%D0%BC%D0%B5%D1%89%D0%B5%D0%BD%D0%B8%D0%B5/%D1%84%D0%BE%D1%82%D0%BE/R_3_6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12989" y="6388745"/>
            <a:ext cx="258475" cy="3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1840" y="925041"/>
          <a:ext cx="9145840" cy="59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utoShape 36"/>
          <p:cNvSpPr>
            <a:spLocks noChangeArrowheads="1"/>
          </p:cNvSpPr>
          <p:nvPr/>
        </p:nvSpPr>
        <p:spPr bwMode="gray">
          <a:xfrm>
            <a:off x="626722" y="860409"/>
            <a:ext cx="8138319" cy="140067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86000"/>
            </a:schemeClr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Какова доля фальсификата </a:t>
            </a:r>
            <a:r>
              <a:rPr lang="ru-RU" sz="24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продукции</a:t>
            </a:r>
          </a:p>
          <a:p>
            <a:pPr algn="ctr"/>
            <a:r>
              <a:rPr lang="ru-RU" sz="24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области Вашего </a:t>
            </a:r>
            <a:r>
              <a:rPr lang="ru-RU" sz="24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производства?</a:t>
            </a:r>
          </a:p>
        </p:txBody>
      </p:sp>
    </p:spTree>
    <p:extLst>
      <p:ext uri="{BB962C8B-B14F-4D97-AF65-F5344CB8AC3E}">
        <p14:creationId xmlns:p14="http://schemas.microsoft.com/office/powerpoint/2010/main" val="72038291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40" y="-34952"/>
            <a:ext cx="601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Форум «Актуальные вопросы технического регулирования и стандартизации в ЕАЭС»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gtr.ru/data/events/2022/%D0%97%D1%83%D0%B1%D0%B8%D1%85_%D0%B8%D0%BC%D0%BF%D0%BE%D1%80%D1%82%D0%BE%D0%B7%D0%B0%D0%BC%D0%B5%D1%89%D0%B5%D0%BD%D0%B8%D0%B5/%D1%84%D0%BE%D1%82%D0%BE/R_3_6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12989" y="6388745"/>
            <a:ext cx="258475" cy="3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1840" y="915584"/>
          <a:ext cx="9145840" cy="59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utoShape 36"/>
          <p:cNvSpPr>
            <a:spLocks noChangeArrowheads="1"/>
          </p:cNvSpPr>
          <p:nvPr/>
        </p:nvSpPr>
        <p:spPr bwMode="gray">
          <a:xfrm>
            <a:off x="626722" y="860409"/>
            <a:ext cx="8138319" cy="140067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86000"/>
            </a:schemeClr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Доверяете ли Вы сертификатам </a:t>
            </a:r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соответствия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продукции </a:t>
            </a:r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требованиям технических регламентов ЕАЭС?</a:t>
            </a:r>
          </a:p>
        </p:txBody>
      </p:sp>
    </p:spTree>
    <p:extLst>
      <p:ext uri="{BB962C8B-B14F-4D97-AF65-F5344CB8AC3E}">
        <p14:creationId xmlns:p14="http://schemas.microsoft.com/office/powerpoint/2010/main" val="362264513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40" y="-34952"/>
            <a:ext cx="601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spc="-1" dirty="0">
                <a:solidFill>
                  <a:srgbClr val="C00000"/>
                </a:solidFill>
                <a:latin typeface="Calibri"/>
              </a:rPr>
              <a:t>Форум «Актуальные вопросы технического регулирования и стандартизации в ЕАЭС»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" name="Picture 2" descr="C:\РАБОТА НА КАРАНТИНЕ\Лого_RU_горизо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16933"/>
            <a:ext cx="2883016" cy="5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://rgtr.ru/data/events/2022/%D0%97%D1%83%D0%B1%D0%B8%D1%85_%D0%B8%D0%BC%D0%BF%D0%BE%D1%80%D1%82%D0%BE%D0%B7%D0%B0%D0%BC%D0%B5%D1%89%D0%B5%D0%BD%D0%B8%D0%B5/%D1%84%D0%BE%D1%82%D0%BE/R_3_6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64704"/>
            <a:ext cx="9144000" cy="15088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712989" y="6388745"/>
            <a:ext cx="258475" cy="37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4F81BD">
                    <a:lumMod val="75000"/>
                  </a:srgbClr>
                </a:solidFill>
                <a:latin typeface="Arial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-1840" y="925041"/>
          <a:ext cx="9145840" cy="59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utoShape 36"/>
          <p:cNvSpPr>
            <a:spLocks noChangeArrowheads="1"/>
          </p:cNvSpPr>
          <p:nvPr/>
        </p:nvSpPr>
        <p:spPr bwMode="gray">
          <a:xfrm>
            <a:off x="626722" y="860409"/>
            <a:ext cx="8138319" cy="140067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  <a:alpha val="86000"/>
            </a:schemeClr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Требуется ли консолидация позиций </a:t>
            </a:r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промышленности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стран-членов ЕАЭС в решении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проблем </a:t>
            </a:r>
            <a:r>
              <a:rPr lang="ru-RU" sz="2200" b="1" dirty="0">
                <a:ln w="0">
                  <a:solidFill>
                    <a:schemeClr val="bg1">
                      <a:alpha val="7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технического регулирования?</a:t>
            </a:r>
          </a:p>
        </p:txBody>
      </p:sp>
    </p:spTree>
    <p:extLst>
      <p:ext uri="{BB962C8B-B14F-4D97-AF65-F5344CB8AC3E}">
        <p14:creationId xmlns:p14="http://schemas.microsoft.com/office/powerpoint/2010/main" val="299883636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7892" y="1213233"/>
            <a:ext cx="9015711" cy="554805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443" y="298066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Закон-спутник от 11.06.2021 г. № 170-ФЗ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443" y="1248487"/>
            <a:ext cx="88707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</a:rPr>
              <a:t>     </a:t>
            </a:r>
            <a:r>
              <a:rPr lang="ru-RU" sz="2100" b="1" dirty="0" smtClean="0">
                <a:solidFill>
                  <a:srgbClr val="002060"/>
                </a:solidFill>
              </a:rPr>
              <a:t> Последствия принятия Закона – спутника от 11.06.2021               № 170-ФЗ:</a:t>
            </a:r>
            <a:endParaRPr lang="ru-RU" sz="2100" b="1" dirty="0">
              <a:solidFill>
                <a:srgbClr val="002060"/>
              </a:solidFill>
            </a:endParaRPr>
          </a:p>
          <a:p>
            <a:pPr algn="just"/>
            <a:endParaRPr lang="ru-RU" sz="21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Не определены органы </a:t>
            </a:r>
            <a:r>
              <a:rPr lang="ru-RU" sz="2000" b="1" dirty="0">
                <a:solidFill>
                  <a:srgbClr val="002060"/>
                </a:solidFill>
              </a:rPr>
              <a:t>государственного контроля (надзора) за соблюдением требований технических регламентов, контроль за которыми до 01.07.2021 г. осуществлял Росстандарт и иные </a:t>
            </a:r>
            <a:r>
              <a:rPr lang="ru-RU" sz="2000" b="1" dirty="0" smtClean="0">
                <a:solidFill>
                  <a:srgbClr val="002060"/>
                </a:solidFill>
              </a:rPr>
              <a:t>ФОИВ.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Отсутствует механизм контроля </a:t>
            </a:r>
            <a:r>
              <a:rPr lang="ru-RU" sz="2000" b="1" dirty="0">
                <a:solidFill>
                  <a:srgbClr val="002060"/>
                </a:solidFill>
              </a:rPr>
              <a:t>за продукцией, включенной в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ПП </a:t>
            </a:r>
            <a:r>
              <a:rPr lang="ru-RU" sz="2000" b="1" dirty="0">
                <a:solidFill>
                  <a:srgbClr val="002060"/>
                </a:solidFill>
              </a:rPr>
              <a:t>РФ от 01.12.2009 г. № 982 «Об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  <a:p>
            <a:pPr marL="342900" indent="-342900" algn="just">
              <a:buAutoNum type="arabicPeriod"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Фактически отменен государственный контроль    и надзор за требованиями 13 ТР ЕАЭС.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6176" y="219737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5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816392"/>
            <a:ext cx="9108504" cy="10451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2160"/>
            <a:endParaRPr lang="ru-RU" sz="1125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496" y="156558"/>
            <a:ext cx="5957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ТР ТС 016/2011 «О безопасности аппаратов, работающих на газообразном топливе»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8689" y="263954"/>
            <a:ext cx="1864869" cy="43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964085" y="1919798"/>
            <a:ext cx="2919473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575" b="1" dirty="0">
              <a:solidFill>
                <a:srgbClr val="002060"/>
              </a:solidFill>
            </a:endParaRPr>
          </a:p>
          <a:p>
            <a:pPr algn="just"/>
            <a:r>
              <a:rPr lang="ru-RU" sz="1575" b="1" dirty="0">
                <a:solidFill>
                  <a:srgbClr val="002060"/>
                </a:solidFill>
              </a:rPr>
              <a:t>В России </a:t>
            </a:r>
            <a:r>
              <a:rPr lang="ru-RU" sz="1575" b="1" dirty="0" smtClean="0">
                <a:solidFill>
                  <a:srgbClr val="002060"/>
                </a:solidFill>
              </a:rPr>
              <a:t>с начала 2023 года произошло 5 взрывов бытового газа – в Хасавюрте (8 января), Коломне (10 января), Владикавказе (13 января), Ефремове Тульской области (7 февраля), Новосибирске (9 февраля).</a:t>
            </a:r>
          </a:p>
          <a:p>
            <a:pPr algn="just"/>
            <a:r>
              <a:rPr lang="ru-RU" sz="1575" b="1" dirty="0" smtClean="0">
                <a:solidFill>
                  <a:srgbClr val="002060"/>
                </a:solidFill>
              </a:rPr>
              <a:t>Последняя трагедия унесла 6 жизней,  </a:t>
            </a:r>
            <a:r>
              <a:rPr lang="ru-RU" sz="1575" b="1" dirty="0">
                <a:solidFill>
                  <a:srgbClr val="002060"/>
                </a:solidFill>
              </a:rPr>
              <a:t>д</a:t>
            </a:r>
            <a:r>
              <a:rPr lang="ru-RU" sz="1575" b="1" dirty="0" smtClean="0">
                <a:solidFill>
                  <a:srgbClr val="002060"/>
                </a:solidFill>
              </a:rPr>
              <a:t>анные </a:t>
            </a:r>
            <a:r>
              <a:rPr lang="ru-RU" sz="1575" b="1" dirty="0">
                <a:solidFill>
                  <a:srgbClr val="002060"/>
                </a:solidFill>
              </a:rPr>
              <a:t>о пострадавших и погибших </a:t>
            </a:r>
            <a:r>
              <a:rPr lang="ru-RU" sz="1575" b="1" dirty="0" smtClean="0">
                <a:solidFill>
                  <a:srgbClr val="002060"/>
                </a:solidFill>
              </a:rPr>
              <a:t>в остальных случаях уточняются</a:t>
            </a:r>
            <a:r>
              <a:rPr lang="ru-RU" sz="1575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 descr="https://static.mk.ru/upload/entities/2023/02/09/10/photoreportsImages/detailPicture/9a/0f/44/2b/73b335644b2464d44110cd12462edd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8" y="1919798"/>
            <a:ext cx="5704897" cy="40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0276" y="958447"/>
            <a:ext cx="1672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20981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0" y="1101004"/>
            <a:ext cx="3691345" cy="553701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283968" y="1106742"/>
            <a:ext cx="4248472" cy="5531280"/>
            <a:chOff x="4283968" y="1106742"/>
            <a:chExt cx="4248472" cy="5531280"/>
          </a:xfrm>
        </p:grpSpPr>
        <p:pic>
          <p:nvPicPr>
            <p:cNvPr id="16388" name="Рисунок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106742"/>
              <a:ext cx="4248472" cy="318635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8" descr="На проспекте Большевиков прорвало трубу с горячей водо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538" y="3789040"/>
              <a:ext cx="4244902" cy="2848982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95535" y="332656"/>
            <a:ext cx="809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Последствия применения труб, бывших в употреблении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8135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"/>
          <p:cNvSpPr txBox="1">
            <a:spLocks noGrp="1"/>
          </p:cNvSpPr>
          <p:nvPr>
            <p:ph type="title"/>
          </p:nvPr>
        </p:nvSpPr>
        <p:spPr>
          <a:xfrm>
            <a:off x="539601" y="337035"/>
            <a:ext cx="5263193" cy="4778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2198" tIns="31091" rIns="62198" bIns="31091" rtlCol="0" anchor="ctr" anchorCtr="0">
            <a:noAutofit/>
          </a:bodyPr>
          <a:lstStyle/>
          <a:p>
            <a:pPr algn="l">
              <a:buClr>
                <a:srgbClr val="953734"/>
              </a:buClr>
              <a:buSzPts val="2400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ЗАДАЧИ КОМИТЕТА РСПП ПО ПРОМЫШЛЕННОЙ ПОЛИТИКЕ И ТЕХНИЧЕСКОМУ РЕГУЛИРОВАНИЮ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8" name="Google Shape;288;p1"/>
          <p:cNvSpPr txBox="1"/>
          <p:nvPr/>
        </p:nvSpPr>
        <p:spPr>
          <a:xfrm>
            <a:off x="2638128" y="2842726"/>
            <a:ext cx="6048672" cy="286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98" tIns="31091" rIns="62198" bIns="31091" anchor="t" anchorCtr="0">
            <a:noAutofit/>
          </a:bodyPr>
          <a:lstStyle/>
          <a:p>
            <a:pPr algn="just">
              <a:lnSpc>
                <a:spcPct val="130000"/>
              </a:lnSpc>
              <a:buClr>
                <a:srgbClr val="002060"/>
              </a:buClr>
              <a:buSzPts val="1800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ОСНОВНЫЕ ЗАДАЧИ:</a:t>
            </a:r>
          </a:p>
          <a:p>
            <a:pPr marL="194403" indent="-194403" algn="just">
              <a:lnSpc>
                <a:spcPct val="130000"/>
              </a:lnSpc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Участие в разработке нормативных правовых актов в по вопросам промышленной политики и технического регулирования.</a:t>
            </a:r>
            <a:endParaRPr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57175" indent="-257175" algn="just">
              <a:lnSpc>
                <a:spcPct val="130000"/>
              </a:lnSpc>
              <a:spcBef>
                <a:spcPts val="24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Выработка консолидированного мнения промышленности и бизнеса. </a:t>
            </a:r>
          </a:p>
          <a:p>
            <a:pPr marL="257175" indent="-257175" algn="just">
              <a:lnSpc>
                <a:spcPct val="130000"/>
              </a:lnSpc>
              <a:spcBef>
                <a:spcPts val="24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Обеспечение  взаимодействия промышленных ассоциаций с органами государственной власти.</a:t>
            </a:r>
          </a:p>
          <a:p>
            <a:pPr marL="257175" indent="-257175" algn="just">
              <a:lnSpc>
                <a:spcPct val="130000"/>
              </a:lnSpc>
              <a:spcBef>
                <a:spcPts val="245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Расширение международного сотрудничества в области технического регулирования и стандартизации. </a:t>
            </a:r>
          </a:p>
        </p:txBody>
      </p:sp>
      <p:sp>
        <p:nvSpPr>
          <p:cNvPr id="289" name="Google Shape;289;p1"/>
          <p:cNvSpPr/>
          <p:nvPr/>
        </p:nvSpPr>
        <p:spPr>
          <a:xfrm>
            <a:off x="539602" y="4347102"/>
            <a:ext cx="1926164" cy="1080121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t" anchorCtr="0">
            <a:noAutofit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buSzPts val="600"/>
            </a:pPr>
            <a:endParaRPr sz="408" b="1"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lnSpc>
                <a:spcPct val="80000"/>
              </a:lnSpc>
              <a:spcBef>
                <a:spcPts val="245"/>
              </a:spcBef>
              <a:buClr>
                <a:schemeClr val="accent2"/>
              </a:buClr>
              <a:buSzPts val="1800"/>
            </a:pPr>
            <a:r>
              <a:rPr lang="ru-RU" sz="1225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Д.А. ПУМПЯНСКИЙ</a:t>
            </a:r>
            <a:endParaRPr sz="95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36"/>
              </a:spcBef>
              <a:buClr>
                <a:schemeClr val="accent2"/>
              </a:buClr>
              <a:buSzPts val="1400"/>
            </a:pPr>
            <a:r>
              <a:rPr lang="ru-RU" sz="1125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Член Бюро Правления РСПП, </a:t>
            </a:r>
          </a:p>
          <a:p>
            <a:pPr algn="ctr">
              <a:lnSpc>
                <a:spcPct val="80000"/>
              </a:lnSpc>
              <a:spcBef>
                <a:spcPts val="136"/>
              </a:spcBef>
              <a:buClr>
                <a:schemeClr val="accent2"/>
              </a:buClr>
              <a:buSzPts val="1400"/>
            </a:pPr>
            <a:r>
              <a:rPr lang="ru-RU" sz="1125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Вице-президент РСПП,</a:t>
            </a:r>
            <a:endParaRPr sz="112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80000"/>
              </a:lnSpc>
              <a:spcBef>
                <a:spcPts val="136"/>
              </a:spcBef>
              <a:buClr>
                <a:schemeClr val="accent2"/>
              </a:buClr>
              <a:buSzPts val="1400"/>
            </a:pPr>
            <a:r>
              <a:rPr lang="ru-RU" sz="1125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Сопредседатель Комитета РСПП</a:t>
            </a:r>
          </a:p>
        </p:txBody>
      </p:sp>
      <p:sp>
        <p:nvSpPr>
          <p:cNvPr id="290" name="Google Shape;290;p1"/>
          <p:cNvSpPr/>
          <p:nvPr/>
        </p:nvSpPr>
        <p:spPr>
          <a:xfrm>
            <a:off x="3385623" y="1735706"/>
            <a:ext cx="5128815" cy="82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98" tIns="31091" rIns="62198" bIns="31091" anchor="t" anchorCtr="0">
            <a:no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ru-RU" sz="165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В работе Комитета РСПП принимает участие </a:t>
            </a:r>
          </a:p>
          <a:p>
            <a:pPr algn="ctr">
              <a:buClr>
                <a:srgbClr val="000000"/>
              </a:buClr>
              <a:buSzPts val="2200"/>
            </a:pP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более 3000 экспертов </a:t>
            </a:r>
            <a:r>
              <a:rPr lang="ru-RU" sz="1650" b="1" dirty="0">
                <a:solidFill>
                  <a:srgbClr val="002060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из всех отраслей промышленности</a:t>
            </a:r>
            <a:endParaRPr sz="1497" dirty="0">
              <a:solidFill>
                <a:srgbClr val="002060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"/>
          <p:cNvSpPr/>
          <p:nvPr/>
        </p:nvSpPr>
        <p:spPr>
          <a:xfrm>
            <a:off x="0" y="1021139"/>
            <a:ext cx="9144000" cy="10218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877" y="282173"/>
            <a:ext cx="2564923" cy="5122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1" y="2385351"/>
            <a:ext cx="1926165" cy="19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4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179388" y="333375"/>
            <a:ext cx="59769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радиаторов отопления после введения обязательной сертификации.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79388" y="1741488"/>
            <a:ext cx="8470900" cy="28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75" tIns="40087" rIns="80175" bIns="400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Рост доли отечественных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отопительных приборов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на российском рынке </a:t>
            </a:r>
            <a:endParaRPr lang="ru-RU" altLang="ru-RU" sz="23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Вырос с </a:t>
            </a: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17 %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 2015 году до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до 70%</a:t>
            </a:r>
            <a:r>
              <a:rPr lang="ru-RU" altLang="ru-RU" sz="23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в 2020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году.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</a:b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79388" y="3035300"/>
            <a:ext cx="86868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C 201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по 2019:</a:t>
            </a:r>
            <a:endParaRPr lang="en-US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Создано 24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новых производства                 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Вложено более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20 млрд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рублей                                                                   частных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инвестиций.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Создано свыше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30 тысяч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новых рабочих мест                                               на производстве и в смежных транспортно-торговых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секторах.</a:t>
            </a:r>
            <a:r>
              <a:rPr lang="ru-RU" altLang="ru-RU" sz="23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endParaRPr lang="ru-RU" altLang="ru-RU" sz="23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5766"/>
            <a:ext cx="4427984" cy="31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vechkoVV\Desktop\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16631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3"/>
          <p:cNvSpPr/>
          <p:nvPr/>
        </p:nvSpPr>
        <p:spPr>
          <a:xfrm>
            <a:off x="-791920" y="45467"/>
            <a:ext cx="6155840" cy="8821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0625" tIns="25313" rIns="50625" bIns="2531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00" b="1" spc="-1" dirty="0">
                <a:solidFill>
                  <a:srgbClr val="C00000"/>
                </a:solidFill>
                <a:latin typeface="Arial"/>
              </a:rPr>
              <a:t>  </a:t>
            </a:r>
            <a:r>
              <a:rPr lang="ru-RU" sz="2700" b="1" spc="-1" dirty="0">
                <a:solidFill>
                  <a:srgbClr val="C00000"/>
                </a:solidFill>
                <a:latin typeface="Arial"/>
              </a:rPr>
              <a:t>Бюро Правления РСПП. Заседание от 13.10.2022</a:t>
            </a:r>
            <a:endParaRPr lang="ru-RU" sz="270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2087761" y="1418928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ru-RU" sz="1013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24" y="146647"/>
            <a:ext cx="2627784" cy="73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Google Shape;291;p1"/>
          <p:cNvSpPr/>
          <p:nvPr/>
        </p:nvSpPr>
        <p:spPr>
          <a:xfrm>
            <a:off x="0" y="1034838"/>
            <a:ext cx="9144000" cy="1284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46649" tIns="23318" rIns="46649" bIns="23318" anchor="ctr" anchorCtr="0">
            <a:noAutofit/>
          </a:bodyPr>
          <a:lstStyle/>
          <a:p>
            <a:pPr marL="89912">
              <a:buClr>
                <a:srgbClr val="000000"/>
              </a:buClr>
              <a:buSzPts val="1800"/>
            </a:pPr>
            <a:endParaRPr sz="91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5128" y="1728592"/>
            <a:ext cx="47941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Бюро Правления РСПП  приняло решение о необходимости восстановления государственного контроля и надзора.</a:t>
            </a:r>
          </a:p>
          <a:p>
            <a:r>
              <a:rPr lang="ru-RU" sz="27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Соответствующее обращение направлено в</a:t>
            </a:r>
            <a:r>
              <a:rPr lang="ru-RU" sz="2700" b="1" spc="-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7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Правительство Российской Федерации.</a:t>
            </a:r>
          </a:p>
        </p:txBody>
      </p:sp>
      <p:pic>
        <p:nvPicPr>
          <p:cNvPr id="1026" name="Picture 2" descr="РСПП предложил передать компфонды строительных, проектных и изыскательски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357"/>
            <a:ext cx="4572000" cy="453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94795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36929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имеет смысл только в том случае, если государством обеспечен контроль и надзор за его выполнением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восстановить государственный контроль и надзор за требованиями ТР ЕАЭС и   ПП РФ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2425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обязательные стандарты и обязательная сертификация на строительную и другие виды потенциально опасной продукции.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66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ПРЕДЛОЖЕНИЯ  ПРЕДСТАВИТЕЛЕЙ ДОБРОСОВЕСТНЫХ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ПРОИЗВОДИТЕЛЕЙ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8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22937" y="24446"/>
            <a:ext cx="58655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Соглашение о госконтроле (</a:t>
            </a:r>
            <a:r>
              <a:rPr lang="ru-RU" b="1" dirty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надзоре) за соблюдением требований ТР ЕАЭС от 16 февраля 2021 года (вступило в силу для Российской Федерации 24 февраля 2023 года)</a:t>
            </a:r>
          </a:p>
        </p:txBody>
      </p:sp>
      <p:sp>
        <p:nvSpPr>
          <p:cNvPr id="4" name="AutoShape 6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8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1" name="Google Shape;291;p1"/>
          <p:cNvSpPr/>
          <p:nvPr/>
        </p:nvSpPr>
        <p:spPr>
          <a:xfrm>
            <a:off x="-4908" y="1138599"/>
            <a:ext cx="9144000" cy="6085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091" y="79816"/>
            <a:ext cx="2050439" cy="5338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9" name="Picture 2" descr="https://files.sitekit.kz/e9/86/e9867622-eeec-48c9-a581-d8e1af0edb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81" y="-95047"/>
            <a:ext cx="1379632" cy="13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6681" y="1372649"/>
            <a:ext cx="888600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24.02.2023 г</a:t>
            </a:r>
            <a:r>
              <a:rPr lang="ru-RU" sz="3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. вступило в действие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«Соглашение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принципах и подходах осуществления государственного контроля (надзора) за соблюдением требований технических регламентов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ЕАЭС»:</a:t>
            </a:r>
          </a:p>
          <a:p>
            <a:pPr algn="just"/>
            <a:r>
              <a:rPr lang="ru-RU" sz="31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должна обеспечить государственный контроль (надзор)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обязательных требований, установленных техническими регламентами Евразийского экономического союза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72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65862"/>
            <a:ext cx="63070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Землетрясение в Турции 2023</a:t>
            </a:r>
            <a:endParaRPr lang="ru-RU" sz="2500" b="1" dirty="0">
              <a:solidFill>
                <a:srgbClr val="95373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9337" y="1333585"/>
            <a:ext cx="416379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Власти 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Турции выдавали застройщикам амнистии, которые освобождали их от штрафов за нарушение </a:t>
            </a:r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строительных норм и правил. </a:t>
            </a:r>
          </a:p>
          <a:p>
            <a:pPr algn="just"/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	В результате строительства с отступлением от норм погибло 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более </a:t>
            </a:r>
            <a:endParaRPr lang="ru-RU" sz="27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45 000 человек.</a:t>
            </a:r>
            <a:endParaRPr lang="ru-RU" sz="27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5920912"/>
            <a:ext cx="1013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«</a:t>
            </a:r>
            <a:r>
              <a:rPr lang="ru-RU" sz="49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НЕ НАДО КОШМАРИТЬ БИЗНЕС</a:t>
            </a:r>
            <a:r>
              <a:rPr lang="ru-RU" sz="5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»</a:t>
            </a:r>
            <a:endParaRPr lang="ru-RU" sz="49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AutoShape 6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8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1" name="Google Shape;291;p1"/>
          <p:cNvSpPr/>
          <p:nvPr/>
        </p:nvSpPr>
        <p:spPr>
          <a:xfrm>
            <a:off x="0" y="754619"/>
            <a:ext cx="9144000" cy="6085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195" y="24446"/>
            <a:ext cx="2672935" cy="5338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06142"/>
            <a:ext cx="4816176" cy="37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165862"/>
            <a:ext cx="63070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953734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Землетрясение в Турции 2023</a:t>
            </a:r>
            <a:endParaRPr lang="ru-RU" sz="2500" b="1" dirty="0">
              <a:solidFill>
                <a:srgbClr val="95373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30613" y="1505405"/>
            <a:ext cx="41637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Мэр турецкого 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города </a:t>
            </a:r>
            <a:r>
              <a:rPr lang="ru-RU" sz="2700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Эрзинь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из провинции </a:t>
            </a:r>
            <a:r>
              <a:rPr lang="ru-RU" sz="2700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Хатай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2700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Оккеш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2700" b="1" dirty="0" err="1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Эльмасоглу</a:t>
            </a:r>
            <a:r>
              <a:rPr lang="en-US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,</a:t>
            </a:r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расположенного в эпицентре землетрясения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, строго </a:t>
            </a:r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запрещал любые 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нарушения строительных норм и правил</a:t>
            </a:r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— </a:t>
            </a:r>
            <a:r>
              <a:rPr lang="ru-RU" sz="27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несмотря на недовольство </a:t>
            </a:r>
            <a:r>
              <a:rPr lang="ru-RU" sz="27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застройщиков.</a:t>
            </a:r>
            <a:endParaRPr lang="ru-RU" sz="2700" dirty="0"/>
          </a:p>
        </p:txBody>
      </p:sp>
      <p:sp>
        <p:nvSpPr>
          <p:cNvPr id="4" name="AutoShape 6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8" descr="https://vuzru.ru/wp-content/uploads/2018/10/PubImage.1153.jpg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1" name="Google Shape;291;p1"/>
          <p:cNvSpPr/>
          <p:nvPr/>
        </p:nvSpPr>
        <p:spPr>
          <a:xfrm>
            <a:off x="0" y="754619"/>
            <a:ext cx="9144000" cy="60854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195" y="24446"/>
            <a:ext cx="2672935" cy="5338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436"/>
            <a:ext cx="4930613" cy="32870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6681" y="6150266"/>
            <a:ext cx="1013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ГОСКОНТРОЛЬ И НАДЗОР СПАСАЕТ ЖИЗНИ ЛЮДЕЙ</a:t>
            </a:r>
            <a:endParaRPr lang="ru-RU" sz="31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14B69-D785-41CD-40B0-7588B2902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50" y="5586573"/>
            <a:ext cx="1426901" cy="304304"/>
          </a:xfrm>
          <a:prstGeom prst="rect">
            <a:avLst/>
          </a:prstGeom>
        </p:spPr>
      </p:pic>
      <p:pic>
        <p:nvPicPr>
          <p:cNvPr id="1028" name="Picture 4" descr="https://avatars.mds.yandex.net/i?id=5a236920a8ae26399f936d88c2a15f1f_l-5190143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312221"/>
            <a:ext cx="3444317" cy="20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81" y="188325"/>
            <a:ext cx="6858000" cy="517616"/>
          </a:xfrm>
        </p:spPr>
        <p:txBody>
          <a:bodyPr>
            <a:noAutofit/>
          </a:bodyPr>
          <a:lstStyle/>
          <a:p>
            <a:r>
              <a:rPr lang="ru-RU" sz="210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конференция РСПП и Минстроя РФ </a:t>
            </a:r>
            <a:r>
              <a:rPr lang="ru-RU" sz="2100" dirty="0">
                <a:solidFill>
                  <a:srgbClr val="0C54A0"/>
                </a:solidFill>
                <a:latin typeface="Vida 33 Pro" panose="02000803000000020004" pitchFamily="2" charset="0"/>
              </a:rPr>
              <a:t> </a:t>
            </a:r>
          </a:p>
        </p:txBody>
      </p:sp>
      <p:pic>
        <p:nvPicPr>
          <p:cNvPr id="16" name="Google Shape;2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5222" y="274404"/>
            <a:ext cx="1864869" cy="4315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2623816" y="2318093"/>
            <a:ext cx="3484095" cy="65428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5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3677925" y="2351602"/>
            <a:ext cx="4859972" cy="8019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50" b="1" spc="-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 33 Pro" panose="02000803000000020004" pitchFamily="2" charset="0"/>
              </a:rPr>
              <a:t>22-23 марта 2023 года - конференция по строительству, Волгоград</a:t>
            </a:r>
            <a:endParaRPr lang="ru-RU" sz="195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2231149" y="2752647"/>
            <a:ext cx="4056419" cy="89407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75" b="1" spc="-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 33 Pro" panose="02000803000000020004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2357754" y="3768012"/>
            <a:ext cx="4371340" cy="65428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5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1BBA39D-8183-66F0-0B71-D4C45B469B97}"/>
              </a:ext>
            </a:extLst>
          </p:cNvPr>
          <p:cNvSpPr txBox="1">
            <a:spLocks/>
          </p:cNvSpPr>
          <p:nvPr/>
        </p:nvSpPr>
        <p:spPr>
          <a:xfrm>
            <a:off x="2768838" y="1577884"/>
            <a:ext cx="3194053" cy="65428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50" dirty="0">
              <a:solidFill>
                <a:srgbClr val="0C54A0"/>
              </a:solidFill>
              <a:latin typeface="Vida 33 Pro" panose="02000803000000020004" pitchFamily="2" charset="0"/>
            </a:endParaRPr>
          </a:p>
        </p:txBody>
      </p:sp>
      <p:sp>
        <p:nvSpPr>
          <p:cNvPr id="3" name="AutoShape 4" descr="Храм-на-Крови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287" y="1311050"/>
            <a:ext cx="2090994" cy="985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5507" y="4014207"/>
            <a:ext cx="78807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На конференции предлагается обсудить:</a:t>
            </a:r>
          </a:p>
          <a:p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-  вопросы импортозамещения материалов, оборудования и технологий;</a:t>
            </a:r>
          </a:p>
          <a:p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-  меры поддержки отечественных производителей;</a:t>
            </a:r>
          </a:p>
          <a:p>
            <a:pPr marL="257175" indent="-257175">
              <a:buFontTx/>
              <a:buChar char="-"/>
            </a:pPr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техническое регулирование и стандартизацию в строительстве;</a:t>
            </a:r>
          </a:p>
          <a:p>
            <a:pPr marL="257175" indent="-257175">
              <a:buFontTx/>
              <a:buChar char="-"/>
            </a:pPr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реализацию Дорожной карты РСПП – Минстрой России;</a:t>
            </a:r>
          </a:p>
          <a:p>
            <a:pPr marL="257175" indent="-257175">
              <a:buFontTx/>
              <a:buChar char="-"/>
            </a:pPr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расширение применения металла в строительстве;</a:t>
            </a:r>
          </a:p>
          <a:p>
            <a:r>
              <a:rPr lang="ru-RU" sz="2100" b="1" spc="-1" dirty="0">
                <a:solidFill>
                  <a:srgbClr val="002060"/>
                </a:solidFill>
                <a:latin typeface="Calibri"/>
              </a:rPr>
              <a:t>- вопросы подготовки кадров для строительного комплекса.</a:t>
            </a:r>
          </a:p>
        </p:txBody>
      </p:sp>
      <p:sp>
        <p:nvSpPr>
          <p:cNvPr id="17" name="Google Shape;291;p1"/>
          <p:cNvSpPr/>
          <p:nvPr/>
        </p:nvSpPr>
        <p:spPr>
          <a:xfrm>
            <a:off x="0" y="739576"/>
            <a:ext cx="9144000" cy="14068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46649" tIns="23318" rIns="46649" bIns="23318" anchor="ctr" anchorCtr="0">
            <a:noAutofit/>
          </a:bodyPr>
          <a:lstStyle/>
          <a:p>
            <a:pPr marL="89912">
              <a:buClr>
                <a:srgbClr val="000000"/>
              </a:buClr>
              <a:buSzPts val="1800"/>
            </a:pPr>
            <a:endParaRPr sz="91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684886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/>
          <p:cNvSpPr/>
          <p:nvPr/>
        </p:nvSpPr>
        <p:spPr>
          <a:xfrm>
            <a:off x="1143000" y="1503602"/>
            <a:ext cx="6858000" cy="1114315"/>
          </a:xfrm>
          <a:prstGeom prst="rect">
            <a:avLst/>
          </a:prstGeom>
          <a:solidFill>
            <a:srgbClr val="0070C0"/>
          </a:solidFill>
          <a:ln>
            <a:noFill/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24810" y="1683890"/>
            <a:ext cx="6858000" cy="745629"/>
          </a:xfrm>
        </p:spPr>
        <p:txBody>
          <a:bodyPr>
            <a:normAutofit/>
          </a:bodyPr>
          <a:lstStyle/>
          <a:p>
            <a:pPr algn="ctr"/>
            <a:r>
              <a:rPr lang="ru-RU" sz="3375" b="1" spc="169" dirty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1" b="11686"/>
          <a:stretch/>
        </p:blipFill>
        <p:spPr>
          <a:xfrm>
            <a:off x="4955844" y="3411103"/>
            <a:ext cx="669032" cy="35676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3882722"/>
            <a:ext cx="1357724" cy="1357724"/>
          </a:xfrm>
          <a:prstGeom prst="rect">
            <a:avLst/>
          </a:prstGeom>
        </p:spPr>
      </p:pic>
      <p:sp>
        <p:nvSpPr>
          <p:cNvPr id="32" name="Заголовок 8"/>
          <p:cNvSpPr txBox="1">
            <a:spLocks/>
          </p:cNvSpPr>
          <p:nvPr/>
        </p:nvSpPr>
        <p:spPr>
          <a:xfrm>
            <a:off x="5612379" y="2853161"/>
            <a:ext cx="2167618" cy="44308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hlinkClick r:id="rId5"/>
              </a:rPr>
              <a:t>pptr@rspp.ru</a:t>
            </a:r>
            <a:r>
              <a:rPr lang="en-US" sz="2531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531" b="1" dirty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en-US" sz="2531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2531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Заголовок 8"/>
          <p:cNvSpPr txBox="1">
            <a:spLocks/>
          </p:cNvSpPr>
          <p:nvPr/>
        </p:nvSpPr>
        <p:spPr>
          <a:xfrm>
            <a:off x="5925888" y="3480852"/>
            <a:ext cx="1898765" cy="21726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50" b="1" dirty="0">
                <a:latin typeface="Arial Narrow" panose="020B0606020202030204" pitchFamily="34" charset="0"/>
                <a:hlinkClick r:id="rId6"/>
              </a:rPr>
              <a:t>www.PPTR.ru</a:t>
            </a:r>
            <a:r>
              <a:rPr lang="en-US" sz="2250" b="1" dirty="0">
                <a:latin typeface="Arial Narrow" panose="020B0606020202030204" pitchFamily="34" charset="0"/>
              </a:rPr>
              <a:t> </a:t>
            </a:r>
            <a:endParaRPr lang="ru-RU" sz="225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https://www.clipartmax.com/png/full/299-2992588_cartoon-email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4" y="2959058"/>
            <a:ext cx="368714" cy="32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146611" y="2853160"/>
            <a:ext cx="3556363" cy="945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50" name="Прямоугольник 49"/>
          <p:cNvSpPr/>
          <p:nvPr/>
        </p:nvSpPr>
        <p:spPr>
          <a:xfrm>
            <a:off x="1143002" y="2631095"/>
            <a:ext cx="3556363" cy="13679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Заголовок 8"/>
          <p:cNvSpPr txBox="1">
            <a:spLocks/>
          </p:cNvSpPr>
          <p:nvPr/>
        </p:nvSpPr>
        <p:spPr>
          <a:xfrm>
            <a:off x="1728631" y="3038041"/>
            <a:ext cx="2882558" cy="562200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13" b="1" spc="169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+7 495 663 04 </a:t>
            </a:r>
            <a:r>
              <a:rPr lang="en-US" sz="2813" b="1" spc="169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50</a:t>
            </a:r>
            <a:endParaRPr lang="ru-RU" sz="2813" b="1" spc="169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21" y="3120787"/>
            <a:ext cx="374036" cy="37877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3" b="19140"/>
          <a:stretch/>
        </p:blipFill>
        <p:spPr>
          <a:xfrm>
            <a:off x="1431875" y="3947356"/>
            <a:ext cx="620236" cy="2832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79" y="4210426"/>
            <a:ext cx="727346" cy="727346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1500480" y="4904284"/>
            <a:ext cx="101163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>
                <a:hlinkClick r:id="rId11"/>
              </a:rPr>
              <a:t>Telegram</a:t>
            </a:r>
            <a:r>
              <a:rPr lang="ru-RU" sz="675" dirty="0">
                <a:hlinkClick r:id=""/>
              </a:rPr>
              <a:t>-канал - </a:t>
            </a:r>
          </a:p>
          <a:p>
            <a:r>
              <a:rPr lang="ru-RU" sz="675" dirty="0">
                <a:hlinkClick r:id=""/>
              </a:rPr>
              <a:t>https://t.me/</a:t>
            </a:r>
            <a:r>
              <a:rPr lang="en-US" sz="675" dirty="0">
                <a:hlinkClick r:id=""/>
              </a:rPr>
              <a:t>pp</a:t>
            </a:r>
            <a:r>
              <a:rPr lang="ru-RU" sz="675" dirty="0" err="1">
                <a:hlinkClick r:id=""/>
              </a:rPr>
              <a:t>tr_ru</a:t>
            </a:r>
            <a:r>
              <a:rPr lang="ru-RU" sz="675" dirty="0"/>
              <a:t>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41" y="4207149"/>
            <a:ext cx="730624" cy="730624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521739" y="4904285"/>
            <a:ext cx="145020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75" u="sng" dirty="0" err="1">
                <a:solidFill>
                  <a:srgbClr val="0070C0"/>
                </a:solidFill>
                <a:hlinkClick r:id="rId13"/>
              </a:rPr>
              <a:t>YouTube</a:t>
            </a:r>
            <a:r>
              <a:rPr lang="en-US" sz="675" u="sng" dirty="0">
                <a:solidFill>
                  <a:srgbClr val="0070C0"/>
                </a:solidFill>
              </a:rPr>
              <a:t>-</a:t>
            </a:r>
            <a:r>
              <a:rPr lang="ru-RU" sz="675" u="sng" dirty="0">
                <a:solidFill>
                  <a:srgbClr val="0070C0"/>
                </a:solidFill>
              </a:rPr>
              <a:t>канал </a:t>
            </a:r>
            <a:r>
              <a:rPr lang="ru-RU" sz="675" u="sng" dirty="0">
                <a:solidFill>
                  <a:srgbClr val="0070C0"/>
                </a:solidFill>
                <a:hlinkClick r:id="rId13"/>
              </a:rPr>
              <a:t>Комитета </a:t>
            </a:r>
            <a:r>
              <a:rPr lang="ru-RU" sz="675" dirty="0">
                <a:hlinkClick r:id="rId13"/>
              </a:rPr>
              <a:t>РСПП по </a:t>
            </a:r>
            <a:r>
              <a:rPr lang="ru-RU" sz="675" dirty="0" err="1">
                <a:hlinkClick r:id="rId13"/>
              </a:rPr>
              <a:t>промполитике</a:t>
            </a:r>
            <a:r>
              <a:rPr lang="ru-RU" sz="675" dirty="0">
                <a:hlinkClick r:id="rId13"/>
              </a:rPr>
              <a:t> и </a:t>
            </a:r>
            <a:r>
              <a:rPr lang="ru-RU" sz="675" dirty="0" err="1">
                <a:hlinkClick r:id="rId13"/>
              </a:rPr>
              <a:t>техрегулированию</a:t>
            </a:r>
            <a:r>
              <a:rPr lang="ru-RU" sz="675" dirty="0"/>
              <a:t> </a:t>
            </a:r>
          </a:p>
        </p:txBody>
      </p:sp>
      <p:pic>
        <p:nvPicPr>
          <p:cNvPr id="53" name="Picture 2" descr="C:\РАБОТА НА КАРАНТИНЕ\Планы, отчеты, презентации\Ежемесячные отчеты\77873-television-show-media-marketing-social-youtube-digital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07" y="4007551"/>
            <a:ext cx="588078" cy="1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30736" y="1321750"/>
            <a:ext cx="8607738" cy="5343969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97011"/>
            <a:ext cx="9144000" cy="1114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120"/>
            <a:endParaRPr lang="ru-RU" sz="844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5926" y="210745"/>
            <a:ext cx="6372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для промышленности и бизнеса </a:t>
            </a:r>
          </a:p>
          <a:p>
            <a:pPr algn="ctr"/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санкций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0936" y="2078850"/>
            <a:ext cx="8111328" cy="379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38" b="1" dirty="0">
              <a:solidFill>
                <a:schemeClr val="accent6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just"/>
            <a:endParaRPr lang="ru-RU" sz="7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endParaRPr lang="en-US" sz="135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Запрет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продаж стандартов США и ЕС</a:t>
            </a:r>
          </a:p>
          <a:p>
            <a:pPr marL="192881" indent="-192881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Иностранные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органы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сертификации аннулировали свои сертификаты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Иностранные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органы отказали в поверке/калибровке СИ</a:t>
            </a:r>
            <a:endParaRPr lang="ru-RU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  <a:p>
            <a:pPr marL="192881" indent="-192881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Отказ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в проведении инспекционного контроля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Комитет РСПП с 02.03.2022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осуществлял 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сбор вопросов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и работал совместно с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Минпромторгом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Росстандартом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ФСА, ЕЭК  </a:t>
            </a:r>
            <a:r>
              <a:rPr lang="ru-RU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по  мерам </a:t>
            </a:r>
            <a:r>
              <a:rPr lang="ru-RU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поддержки промышленности и бизнеса</a:t>
            </a:r>
            <a:r>
              <a:rPr lang="ru-RU" sz="16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.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4057" y="426030"/>
            <a:ext cx="1898207" cy="46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76" y="2078850"/>
            <a:ext cx="772735" cy="841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50" y="2116625"/>
            <a:ext cx="1133929" cy="654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50" y="1904255"/>
            <a:ext cx="1440305" cy="841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242" y="1963853"/>
            <a:ext cx="941914" cy="806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217" y="3095372"/>
            <a:ext cx="986652" cy="75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1103" y="2958822"/>
            <a:ext cx="973429" cy="7534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261" y="3014945"/>
            <a:ext cx="1277450" cy="8074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31209">
            <a:off x="5860951" y="2068675"/>
            <a:ext cx="1657071" cy="1892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3458" y="1489493"/>
            <a:ext cx="907260" cy="620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2280" y="1559620"/>
            <a:ext cx="2525729" cy="4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flipV="1">
            <a:off x="0" y="634545"/>
            <a:ext cx="9144000" cy="1067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120"/>
            <a:endParaRPr lang="ru-RU" sz="844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8220" y="118975"/>
            <a:ext cx="6585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Преодоление  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последствий санкций</a:t>
            </a: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1730" y="3475048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Фиксация цен на метрологические работы на уровне цен 2021 года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335" y="94703"/>
            <a:ext cx="2187243" cy="5058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35" y="1151374"/>
            <a:ext cx="443391" cy="3102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03" y="1150307"/>
            <a:ext cx="513834" cy="302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26" y="1543446"/>
            <a:ext cx="1093622" cy="3086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24" y="1974414"/>
            <a:ext cx="810089" cy="404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824" y="2476316"/>
            <a:ext cx="810090" cy="5065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719" y="3126659"/>
            <a:ext cx="546811" cy="275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619" y="3128500"/>
            <a:ext cx="474056" cy="273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996" y="3636131"/>
            <a:ext cx="796895" cy="32416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41730" y="1083575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Импортозамещение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эталонов для поверки СИ и СО.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1730" y="1374591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Организация поверки и калибровки СИ, проводившихся за рубежом.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1730" y="1863882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Ускоренная процедура аккредитации ООС и ИЛ для поверки и калибровки новых СИ.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41730" y="2406436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Ускоренная процедура внесения СИ, СО и оборудования ИЛ, применявшихся без регистрации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1730" y="2941053"/>
            <a:ext cx="642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ФИФ ОЕИ и ФГИС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Росаккредитации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- исключение дублирования передаваемых сведений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62405" y="3836192"/>
            <a:ext cx="609355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13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2021 </a:t>
            </a:r>
            <a:endParaRPr lang="ru-RU" sz="1125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79768" y="751902"/>
            <a:ext cx="6426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96229" y="749425"/>
            <a:ext cx="146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Метрология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0620" y="4005818"/>
            <a:ext cx="1992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Стандартизация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8220" y="4284462"/>
            <a:ext cx="8772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Анализ использования зарубежных стандартов в различных отраслях промышленности с целью их замены на российские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аналоги</a:t>
            </a:r>
          </a:p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Приобретение новых версий спецификаций API и других зарубежных стандартов через другие страны (например, в странах ЕАЭС) через распространителей стандартов</a:t>
            </a:r>
          </a:p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Ускоренная разработка и принятие ГОСТ, ГОСТ Р на базе используемых зарубежных стандартов, доступ к которым ограничен</a:t>
            </a:r>
          </a:p>
          <a:p>
            <a:pPr marL="192881" indent="-192881" algn="just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Согласование использования ГОСТ, ГОСТ Р взамен иностранных с потребителями продукции в странах СНГ и других дружественных странах</a:t>
            </a:r>
          </a:p>
          <a:p>
            <a:pPr marL="192881" indent="-192881" algn="just">
              <a:buFontTx/>
              <a:buChar char="-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B553A1-87AF-43D9-8BB5-2485358F1E9D}"/>
              </a:ext>
            </a:extLst>
          </p:cNvPr>
          <p:cNvSpPr/>
          <p:nvPr/>
        </p:nvSpPr>
        <p:spPr>
          <a:xfrm>
            <a:off x="268147" y="3626576"/>
            <a:ext cx="8046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14.03.2019 г. 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- Соглашение о взаимодействии и сотрудничестве между РСПП и Минстроем России;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09.03.2021 г. 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- Дорожная карта по взаимодействию РСПП и Минстроя России</a:t>
            </a:r>
            <a:r>
              <a:rPr lang="ru-RU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сфере технического регулирования и совершенствования нормативной базы в строительстве;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29.06.2022 г. </a:t>
            </a: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- Дорожная карта по взаимодействию РСПП и Минстроя России в сфере технического регулирования и совершенствования нормативной базы в строительстве на 2022-2023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81" y="1434546"/>
            <a:ext cx="2715479" cy="1778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93" y="1434546"/>
            <a:ext cx="2814580" cy="1778382"/>
          </a:xfrm>
          <a:prstGeom prst="rect">
            <a:avLst/>
          </a:prstGeom>
        </p:spPr>
      </p:pic>
      <p:pic>
        <p:nvPicPr>
          <p:cNvPr id="8" name="Google Shape;2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4435" y="175422"/>
            <a:ext cx="2052229" cy="495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8189" y="237747"/>
            <a:ext cx="61111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взаимодействии РСПП и Минстроя России</a:t>
            </a:r>
          </a:p>
        </p:txBody>
      </p:sp>
      <p:sp>
        <p:nvSpPr>
          <p:cNvPr id="10" name="Google Shape;291;p1"/>
          <p:cNvSpPr/>
          <p:nvPr/>
        </p:nvSpPr>
        <p:spPr>
          <a:xfrm>
            <a:off x="0" y="760274"/>
            <a:ext cx="9144000" cy="112478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2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6621" y="2390070"/>
            <a:ext cx="6138845" cy="3074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CustomShape 1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9" y="123313"/>
            <a:ext cx="3064908" cy="6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 rot="16200000">
            <a:off x="5703717" y="3813300"/>
            <a:ext cx="1255680" cy="4772212"/>
          </a:xfrm>
          <a:prstGeom prst="round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76621" y="984647"/>
            <a:ext cx="5960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29.06.2022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г. подписана вторая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Дорожная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по взаимодействию РСПП и Минстроя России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сфере технического регулирования и совершенствования нормативной базы в строительстве на 2022-2023 гг.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36" y="2052770"/>
            <a:ext cx="2678525" cy="185077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5" name="Picture 2" descr="http://rgtr.ru/data/news/%D0%A0%D0%A1%D0%9F%D0%9F_%D0%9C%D0%B8%D0%BD%D1%81%D1%82%D1%80%D0%BE%D0%B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" y="3967936"/>
            <a:ext cx="2659849" cy="14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074063" y="2390069"/>
            <a:ext cx="603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учетом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предложений: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принята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 развития строительной отрасли и ЖКХ РФ до 2030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года; 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азработана первая редакция ТР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ЕАЭС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«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безопасности строительных материалов и изделий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утверждена и реализуется программа по увеличению применения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стали в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строительстве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9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дорабатывается порядок разработки Сводов правил.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3065153" y="4788434"/>
            <a:ext cx="59439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проектов зданий </a:t>
            </a:r>
            <a:r>
              <a:rPr lang="ru-RU" sz="1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металлическом </a:t>
            </a:r>
            <a:r>
              <a:rPr lang="ru-RU" sz="19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каркасе принято Минстроем России в качестве  типовых.</a:t>
            </a:r>
            <a:endParaRPr lang="ru-RU" sz="1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stomShape 3"/>
          <p:cNvSpPr/>
          <p:nvPr/>
        </p:nvSpPr>
        <p:spPr>
          <a:xfrm>
            <a:off x="240563" y="55040"/>
            <a:ext cx="5716117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Реализация дорожной карты</a:t>
            </a:r>
          </a:p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РСПП-Минстрой России</a:t>
            </a:r>
            <a:endParaRPr lang="ru-RU" sz="2400" b="1" spc="-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22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86987" y="226453"/>
            <a:ext cx="6183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по увеличению использования металлоконструкций в строительстве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object 5"/>
          <p:cNvGrpSpPr/>
          <p:nvPr/>
        </p:nvGrpSpPr>
        <p:grpSpPr>
          <a:xfrm>
            <a:off x="704799" y="3773572"/>
            <a:ext cx="2816527" cy="2063522"/>
            <a:chOff x="3844671" y="4873371"/>
            <a:chExt cx="4467860" cy="3338829"/>
          </a:xfrm>
        </p:grpSpPr>
        <p:pic>
          <p:nvPicPr>
            <p:cNvPr id="13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4196" y="4882896"/>
              <a:ext cx="4448555" cy="3319271"/>
            </a:xfrm>
            <a:prstGeom prst="rect">
              <a:avLst/>
            </a:prstGeom>
          </p:spPr>
        </p:pic>
        <p:sp>
          <p:nvSpPr>
            <p:cNvPr id="15" name="object 7"/>
            <p:cNvSpPr/>
            <p:nvPr/>
          </p:nvSpPr>
          <p:spPr>
            <a:xfrm>
              <a:off x="3849433" y="4878133"/>
              <a:ext cx="4458335" cy="3329304"/>
            </a:xfrm>
            <a:custGeom>
              <a:avLst/>
              <a:gdLst/>
              <a:ahLst/>
              <a:cxnLst/>
              <a:rect l="l" t="t" r="r" b="b"/>
              <a:pathLst>
                <a:path w="4458334" h="3329304">
                  <a:moveTo>
                    <a:pt x="0" y="0"/>
                  </a:moveTo>
                  <a:lnTo>
                    <a:pt x="4458081" y="0"/>
                  </a:lnTo>
                  <a:lnTo>
                    <a:pt x="4458081" y="3328797"/>
                  </a:lnTo>
                  <a:lnTo>
                    <a:pt x="0" y="33287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D135A"/>
              </a:solidFill>
            </a:ln>
          </p:spPr>
          <p:txBody>
            <a:bodyPr wrap="square" lIns="0" tIns="0" rIns="0" bIns="0" rtlCol="0"/>
            <a:lstStyle/>
            <a:p>
              <a:endParaRPr sz="949"/>
            </a:p>
          </p:txBody>
        </p:sp>
      </p:grpSp>
      <p:pic>
        <p:nvPicPr>
          <p:cNvPr id="16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524" y="1581544"/>
            <a:ext cx="2031170" cy="617691"/>
          </a:xfrm>
          <a:prstGeom prst="rect">
            <a:avLst/>
          </a:prstGeom>
        </p:spPr>
      </p:pic>
      <p:pic>
        <p:nvPicPr>
          <p:cNvPr id="17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055" y="2272605"/>
            <a:ext cx="1080119" cy="939326"/>
          </a:xfrm>
          <a:prstGeom prst="rect">
            <a:avLst/>
          </a:prstGeom>
        </p:spPr>
      </p:pic>
      <p:pic>
        <p:nvPicPr>
          <p:cNvPr id="18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461" y="2283192"/>
            <a:ext cx="864096" cy="933245"/>
          </a:xfrm>
          <a:prstGeom prst="rect">
            <a:avLst/>
          </a:prstGeom>
        </p:spPr>
      </p:pic>
      <p:pic>
        <p:nvPicPr>
          <p:cNvPr id="19" name="object 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8844" y="1803892"/>
            <a:ext cx="942482" cy="9459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022653" y="4334122"/>
            <a:ext cx="4754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10.06.2022 – утвержден План мероприятий («дорожная карта») по расширению области применения стали в строительстве на 2022-2026 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13857" y="18038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25.08.2021 г. создан  Подкомитет 20 «Металлические конструкции».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ПК 20 ТК 465 позволит значительно расширить применение металлопроката в строительстве.</a:t>
            </a:r>
          </a:p>
        </p:txBody>
      </p:sp>
      <p:sp>
        <p:nvSpPr>
          <p:cNvPr id="12" name="Google Shape;291;p1"/>
          <p:cNvSpPr/>
          <p:nvPr/>
        </p:nvSpPr>
        <p:spPr>
          <a:xfrm>
            <a:off x="147782" y="1005642"/>
            <a:ext cx="9144000" cy="843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46649" tIns="23318" rIns="46649" bIns="23318" anchor="ctr" anchorCtr="0">
            <a:noAutofit/>
          </a:bodyPr>
          <a:lstStyle/>
          <a:p>
            <a:pPr marL="89909">
              <a:buClr>
                <a:srgbClr val="000000"/>
              </a:buClr>
              <a:buSzPts val="1800"/>
            </a:pPr>
            <a:endParaRPr sz="91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9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35373" y="222709"/>
            <a:ext cx="1950484" cy="63213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31126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3"/>
          <p:cNvSpPr/>
          <p:nvPr/>
        </p:nvSpPr>
        <p:spPr>
          <a:xfrm>
            <a:off x="0" y="109181"/>
            <a:ext cx="6375342" cy="668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950" b="1" spc="-1" dirty="0">
                <a:solidFill>
                  <a:srgbClr val="C00000"/>
                </a:solidFill>
              </a:rPr>
              <a:t>ТР  ЕАЭС  «О безопасности  строительных  материалов»</a:t>
            </a:r>
            <a:endParaRPr lang="ru-RU" sz="1950" spc="-1" dirty="0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1305000" y="86913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1419210" y="98334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>
            <a:off x="1533420" y="10978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8"/>
          <p:cNvSpPr/>
          <p:nvPr/>
        </p:nvSpPr>
        <p:spPr>
          <a:xfrm>
            <a:off x="3470352" y="1463569"/>
            <a:ext cx="5341402" cy="1453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latin typeface="+mj-lt"/>
              </a:rPr>
              <a:t>Решением Съезда РСПП 21.10.2020 г. с участием Президента РФ Путина В.В. и Министра </a:t>
            </a:r>
            <a:r>
              <a:rPr lang="ru-RU" b="1" spc="-1" dirty="0" err="1">
                <a:solidFill>
                  <a:srgbClr val="002060"/>
                </a:solidFill>
                <a:latin typeface="+mj-lt"/>
              </a:rPr>
              <a:t>Файзуллина</a:t>
            </a:r>
            <a:r>
              <a:rPr lang="ru-RU" b="1" spc="-1" dirty="0">
                <a:solidFill>
                  <a:srgbClr val="002060"/>
                </a:solidFill>
                <a:latin typeface="+mj-lt"/>
              </a:rPr>
              <a:t> И.Э. поддержано предложение по разработке ТР  ЕАЭС  «О  безопасности  строительных  материалов</a:t>
            </a:r>
            <a:r>
              <a:rPr lang="ru-RU" b="1" spc="-1" dirty="0" smtClean="0">
                <a:solidFill>
                  <a:srgbClr val="002060"/>
                </a:solidFill>
                <a:latin typeface="+mj-lt"/>
              </a:rPr>
              <a:t>» </a:t>
            </a:r>
          </a:p>
        </p:txBody>
      </p:sp>
      <p:sp>
        <p:nvSpPr>
          <p:cNvPr id="12" name="Google Shape;291;p1"/>
          <p:cNvSpPr/>
          <p:nvPr/>
        </p:nvSpPr>
        <p:spPr>
          <a:xfrm flipV="1">
            <a:off x="0" y="812147"/>
            <a:ext cx="9144000" cy="14039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9525" y="195712"/>
            <a:ext cx="2052229" cy="495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3" y="1499050"/>
            <a:ext cx="3353119" cy="13675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47630" y="2942021"/>
            <a:ext cx="71862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Разработка </a:t>
            </a:r>
            <a:r>
              <a:rPr lang="ru-RU" sz="2000" b="1" dirty="0">
                <a:solidFill>
                  <a:srgbClr val="002060"/>
                </a:solidFill>
              </a:rPr>
              <a:t>ТР ЕАЭС позволит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ru-RU" sz="1000" b="1" dirty="0">
              <a:solidFill>
                <a:srgbClr val="002060"/>
              </a:solidFill>
            </a:endParaRPr>
          </a:p>
          <a:p>
            <a:pPr marL="257175" indent="-257175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Уменьшить долю контрафакта и фальсификата на рынке России и ЕАЭС. </a:t>
            </a:r>
          </a:p>
          <a:p>
            <a:pPr marL="257175" indent="-257175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Обеспечить строительство безопасных зданий и сооружений. </a:t>
            </a:r>
          </a:p>
          <a:p>
            <a:pPr marL="257175" indent="-257175" algn="just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</a:rPr>
              <a:t>Загрузить мощности добросовестных производителей строительных   материалов и </a:t>
            </a:r>
            <a:r>
              <a:rPr lang="ru-RU" sz="2000" b="1" dirty="0" smtClean="0">
                <a:solidFill>
                  <a:srgbClr val="002060"/>
                </a:solidFill>
              </a:rPr>
              <a:t>изделий.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693912-086E-44B6-8225-D93BEF1E5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4" y="3039370"/>
            <a:ext cx="1197396" cy="874974"/>
          </a:xfrm>
          <a:prstGeom prst="rect">
            <a:avLst/>
          </a:prstGeom>
        </p:spPr>
      </p:pic>
      <p:pic>
        <p:nvPicPr>
          <p:cNvPr id="16" name="Picture 2" descr="https://manucan.ru/wp-content/uploads/2019/05/Minpromtorg_logo.jpg">
            <a:extLst>
              <a:ext uri="{FF2B5EF4-FFF2-40B4-BE49-F238E27FC236}">
                <a16:creationId xmlns:a16="http://schemas.microsoft.com/office/drawing/2014/main" id="{38B2248A-5E0F-42D6-9EE9-CAB11B01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9" y="4374277"/>
            <a:ext cx="775343" cy="5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DCE9E8-D241-40C8-BCF2-A630ABBCE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7" y="4373182"/>
            <a:ext cx="576188" cy="576188"/>
          </a:xfrm>
          <a:prstGeom prst="rect">
            <a:avLst/>
          </a:prstGeom>
        </p:spPr>
      </p:pic>
      <p:pic>
        <p:nvPicPr>
          <p:cNvPr id="1026" name="Picture 2" descr="https://images.squarespace-cdn.com/content/53d0edb6e4b0be33a43b2621/1414702561810-S7PEVC5DBPYTYTBSZ5CT/%D0%A0%D0%A1%D0%9F%D0%9F.jpg?content-type=image%2F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9" y="5650455"/>
            <a:ext cx="1403606" cy="10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stomShape 8"/>
          <p:cNvSpPr/>
          <p:nvPr/>
        </p:nvSpPr>
        <p:spPr>
          <a:xfrm>
            <a:off x="1901299" y="5894824"/>
            <a:ext cx="6932532" cy="899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C00000"/>
                </a:solidFill>
                <a:latin typeface="+mj-lt"/>
              </a:rPr>
              <a:t>28.03.2023  </a:t>
            </a:r>
            <a:r>
              <a:rPr lang="ru-RU" b="1" spc="-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здании РСПП </a:t>
            </a:r>
            <a:r>
              <a:rPr lang="ru-RU" b="1" spc="-1" dirty="0" smtClean="0">
                <a:solidFill>
                  <a:srgbClr val="002060"/>
                </a:solidFill>
                <a:latin typeface="+mj-lt"/>
              </a:rPr>
              <a:t>состоится конференция РСПП и Минстроя России по ТР ЕАЭС «О безопасности строительных </a:t>
            </a:r>
            <a:r>
              <a:rPr lang="ru-RU" b="1" spc="-1" smtClean="0">
                <a:solidFill>
                  <a:srgbClr val="002060"/>
                </a:solidFill>
                <a:latin typeface="+mj-lt"/>
              </a:rPr>
              <a:t>материалов». </a:t>
            </a:r>
            <a:endParaRPr lang="ru-RU" b="1" spc="-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6496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 rot="5400000">
            <a:off x="2283377" y="1064172"/>
            <a:ext cx="1926956" cy="6316409"/>
          </a:xfrm>
          <a:prstGeom prst="round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5142810" y="1388445"/>
            <a:ext cx="1958541" cy="6043118"/>
          </a:xfrm>
          <a:prstGeom prst="round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CustomShape 2"/>
          <p:cNvSpPr/>
          <p:nvPr/>
        </p:nvSpPr>
        <p:spPr>
          <a:xfrm>
            <a:off x="0" y="836640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395640" y="260640"/>
            <a:ext cx="540049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 smtClean="0">
                <a:solidFill>
                  <a:srgbClr val="C00000"/>
                </a:solidFill>
                <a:latin typeface="Calibri"/>
              </a:rPr>
              <a:t>Взаимодействие в рамках ЕАЭС</a:t>
            </a:r>
            <a:endParaRPr lang="ru-RU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59" y="123313"/>
            <a:ext cx="3064908" cy="61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77821" y="63941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6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460375" y="1124788"/>
            <a:ext cx="7405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Участие в работе подкомитетов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000" b="1" spc="-1" dirty="0">
                <a:solidFill>
                  <a:srgbClr val="002060"/>
                </a:solidFill>
                <a:latin typeface="Calibri"/>
              </a:rPr>
              <a:t>Консультативного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комитета ЕЭК: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1830738" y="3393965"/>
            <a:ext cx="7313262" cy="194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Ключевые проекты ЕЭК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, по которым подготовлены заключения:</a:t>
            </a:r>
          </a:p>
          <a:p>
            <a:pPr algn="just" defTabSz="179388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- Порядок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координации работ по стандартизации в рамках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ЕАЭС;</a:t>
            </a:r>
          </a:p>
          <a:p>
            <a:pPr algn="just" defTabSz="179388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- Концепция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создания Евразийской системы обеспечения качества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продукции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;</a:t>
            </a:r>
            <a:endParaRPr lang="ru-RU" sz="2000" spc="-1" dirty="0" smtClean="0">
              <a:solidFill>
                <a:srgbClr val="002060"/>
              </a:solidFill>
              <a:latin typeface="Calibri"/>
            </a:endParaRPr>
          </a:p>
          <a:p>
            <a:pPr algn="just" defTabSz="179388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- Порядок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проведения оценки научно-технического уровня ТР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ЕАЭС.</a:t>
            </a:r>
            <a:endParaRPr lang="ru-RU" sz="2000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5122" name="Picture 2" descr="https://files.sitekit.kz/e9/86/e9867622-eeec-48c9-a581-d8e1af0edb7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60" y="3136067"/>
            <a:ext cx="2025552" cy="20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92" y="1102910"/>
            <a:ext cx="8996975" cy="20877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2088793" y="5571884"/>
            <a:ext cx="6330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>
                <a:solidFill>
                  <a:srgbClr val="002060"/>
                </a:solidFill>
                <a:latin typeface="Calibri"/>
              </a:rPr>
              <a:t>В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составе Делового совета </a:t>
            </a:r>
            <a:r>
              <a:rPr lang="ru-RU" sz="2000" spc="-1" smtClean="0">
                <a:solidFill>
                  <a:srgbClr val="002060"/>
                </a:solidFill>
                <a:latin typeface="Calibri"/>
              </a:rPr>
              <a:t>ЕАЭС предлагается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создать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Комитет по техническому регулированию.</a:t>
            </a:r>
          </a:p>
          <a:p>
            <a:pPr algn="just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Предложения по созданию Комитета обсуждаются со странами ЕАЭС.</a:t>
            </a:r>
          </a:p>
        </p:txBody>
      </p:sp>
      <p:pic>
        <p:nvPicPr>
          <p:cNvPr id="1026" name="Picture 2" descr="https://storage.myseldon.com/yugo/100_A13061FAC64295FDA561FDE93814D3B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2" y="5465504"/>
            <a:ext cx="1378568" cy="11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55575" y="5278440"/>
            <a:ext cx="1635125" cy="148506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C95D21-1E99-486B-A260-E4234DDD2D33}"/>
              </a:ext>
            </a:extLst>
          </p:cNvPr>
          <p:cNvSpPr/>
          <p:nvPr/>
        </p:nvSpPr>
        <p:spPr>
          <a:xfrm>
            <a:off x="2719817" y="1489686"/>
            <a:ext cx="649671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в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области обеспечения единства измерений;</a:t>
            </a:r>
            <a:endParaRPr lang="ru-RU" sz="1900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по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вопросам технического регулирования в строительстве​</a:t>
            </a:r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;</a:t>
            </a: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в области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государственного контроля (надзора</a:t>
            </a:r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); </a:t>
            </a: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в </a:t>
            </a:r>
            <a:r>
              <a:rPr lang="ru-RU" sz="1900" spc="-1" dirty="0">
                <a:solidFill>
                  <a:srgbClr val="002060"/>
                </a:solidFill>
                <a:latin typeface="Calibri"/>
              </a:rPr>
              <a:t>области аккредитации и оценки </a:t>
            </a:r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соответствия;</a:t>
            </a:r>
          </a:p>
          <a:p>
            <a:pPr algn="just"/>
            <a:r>
              <a:rPr lang="ru-RU" sz="1900" spc="-1" dirty="0" smtClean="0">
                <a:solidFill>
                  <a:srgbClr val="002060"/>
                </a:solidFill>
                <a:latin typeface="Calibri"/>
              </a:rPr>
              <a:t>- по стандартизации.</a:t>
            </a:r>
            <a:endParaRPr lang="ru-RU" sz="1900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22" name="Picture 2" descr="https://eec.eaeunion.org/upload/resize_cache/iblock/bdb/314_214_2/Foto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10074"/>
            <a:ext cx="2486905" cy="148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9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E41DCA3-C5A8-412F-A6D2-B0D84C4EF8C1}"/>
  <p:tag name="GENSWF_ADVANCE_TIME" val="5.000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1583</Words>
  <Application>Microsoft Office PowerPoint</Application>
  <PresentationFormat>Экран (4:3)</PresentationFormat>
  <Paragraphs>209</Paragraphs>
  <Slides>27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Arial Narrow</vt:lpstr>
      <vt:lpstr>Calibri</vt:lpstr>
      <vt:lpstr>DejaVu Sans</vt:lpstr>
      <vt:lpstr>Franklin Gothic Book</vt:lpstr>
      <vt:lpstr>Franklin Gothic Medium</vt:lpstr>
      <vt:lpstr>Segoe UI Symbol</vt:lpstr>
      <vt:lpstr>Symbol</vt:lpstr>
      <vt:lpstr>Tahoma</vt:lpstr>
      <vt:lpstr>Times New Roman</vt:lpstr>
      <vt:lpstr>Vida 33 Pro</vt:lpstr>
      <vt:lpstr>Wingdings</vt:lpstr>
      <vt:lpstr>Office Theme</vt:lpstr>
      <vt:lpstr>Презентация PowerPoint</vt:lpstr>
      <vt:lpstr>ЗАДАЧИ КОМИТЕТА РСПП ПО ПРОМЫШЛЕННОЙ ПОЛИТИКЕ И ТЕХНИЧЕСКОМУ РЕГУЛИРОВАНИЮ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Совместная конференция РСПП и Минстроя РФ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Демаков Игорь Леонидович</dc:creator>
  <cp:lastModifiedBy>Лоцманов Андрей Николаевич</cp:lastModifiedBy>
  <cp:revision>315</cp:revision>
  <dcterms:modified xsi:type="dcterms:W3CDTF">2023-03-12T19:24:51Z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1886936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