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06" r:id="rId2"/>
    <p:sldId id="464" r:id="rId3"/>
    <p:sldId id="502" r:id="rId4"/>
    <p:sldId id="513" r:id="rId5"/>
    <p:sldId id="487" r:id="rId6"/>
    <p:sldId id="423" r:id="rId7"/>
    <p:sldId id="378" r:id="rId8"/>
    <p:sldId id="396" r:id="rId9"/>
    <p:sldId id="507" r:id="rId10"/>
    <p:sldId id="503" r:id="rId11"/>
    <p:sldId id="460" r:id="rId12"/>
    <p:sldId id="514" r:id="rId13"/>
    <p:sldId id="480" r:id="rId14"/>
    <p:sldId id="501" r:id="rId15"/>
    <p:sldId id="511" r:id="rId16"/>
    <p:sldId id="512" r:id="rId17"/>
    <p:sldId id="516" r:id="rId18"/>
    <p:sldId id="515" r:id="rId19"/>
    <p:sldId id="517" r:id="rId20"/>
    <p:sldId id="518" r:id="rId21"/>
    <p:sldId id="519" r:id="rId22"/>
    <p:sldId id="520" r:id="rId23"/>
    <p:sldId id="505" r:id="rId24"/>
    <p:sldId id="521" r:id="rId25"/>
    <p:sldId id="344" r:id="rId26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CE1"/>
    <a:srgbClr val="BE12B6"/>
    <a:srgbClr val="1D184B"/>
    <a:srgbClr val="CCCCFF"/>
    <a:srgbClr val="D0BCFC"/>
    <a:srgbClr val="FFCCFF"/>
    <a:srgbClr val="6FBDF7"/>
    <a:srgbClr val="6BABDC"/>
    <a:srgbClr val="0A16AE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F411BEB-A066-4A4C-B57B-907D3E3142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Заседание НТС 23.05.2022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B0989C-E74C-466F-BD67-6574E7A9FB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EA582-FA5B-46D8-9DCB-797128106EF9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3FBCCF-0DD2-4A12-BEC2-3EBCA0E7C2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766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574ED9-D814-443F-A3C0-8C72972A14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2766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2A580-52EF-40BD-8951-6AD730558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30947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Заседание НТС 23.05.2022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B55CD-CDDA-4FC6-948D-F265B42376C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160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D33D8-8217-44AB-A7E6-7210B219E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8635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Заседание НТС 23.05.2022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D33D8-8217-44AB-A7E6-7210B219EF0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7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14D44-A156-45C7-BCED-A1F1602C3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B5E0BC-8A48-4E10-82B7-C29881251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E1D877-6E1E-476C-A79B-46B9D8B1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1888-8EB5-4061-9EC7-8F0806A0C998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D47A35-73C6-48F8-A0EF-C1C283CE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Позднеев Б.М. / 21-22 апреля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9C0613-C298-47C9-A192-21856588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0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6A789-1EEC-4995-979F-EFBF38EC7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80CABE-FBA2-4491-B558-DFB42A0B0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547CC-4810-4EC8-8AEB-BF210590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F780-C89A-4683-BB96-78B7E6CBE117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EBBEF4-E417-462E-8C53-1DDC793F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Позднеев Б.М. / 21-22 апреля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B743F-A17C-4135-BC31-FAC48899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83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9D4666-B4EA-4926-AB8C-54F6F99F5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B9292F-BD11-487E-AEF6-98EF83C02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9DB511-9E2E-4FEF-BF5C-FE07ACA9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FAA5-839A-4DC0-B81C-3720BE701F74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C95FB-9FC5-4D7D-8D37-E4CBA950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Позднеев Б.М. / 21-22 апреля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954B16-68FA-498B-A2CB-1649725F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6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63FAD-F496-4B53-99D1-086349299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3D1B4B-3A57-46DD-A0A2-A88B7A7C7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0D200A-7016-4D01-B5C5-32473862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07BE-F9BF-4C4D-822C-6D5D72622F81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3AAC69-74A8-48CF-986A-F5999EA5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Позднеев Б.М. / 21-22 апреля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565827-7E77-4C5A-BFDD-A0E4AA32B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5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FAAC9-4F4B-4979-8760-22FBB3977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600D00-8880-4DFE-8117-DAFA7F1DB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1C34A3-918D-41DF-8020-3C5C0D0DF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7471-3662-48D8-9668-B6F1495AEB8A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F3C4D6-B243-409C-8312-5B165935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Позднеев Б.М. / 21-22 апреля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71FCC-8CCB-43AA-8213-51370EBB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6C99A-B438-44B2-8751-47877FBB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E8291-07AB-4518-921A-62D1ADDEE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9C9A12-4115-4879-8F59-09949FEFE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56D496-D007-4583-9F3D-7B46CDA6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C26-DEEE-4F4E-A8E2-5FBB611C3570}" type="datetime1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D31313-4263-4853-AD78-F7AF9469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Позднеев Б.М. / 21-22 апреля 2021 г.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CE80C1-EB20-4497-87F5-B6FC6CAA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85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BD8AA-9537-43A8-8D15-031A8173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23EDF9-21B7-43C9-900A-A81F086CA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30617F-103D-4C66-B0B9-80C98FE8D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F9BC0E-81A5-439A-B41E-C3BAE915E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7161F8-2D62-4719-841B-FF2C7C10E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11F085-D82F-423F-A098-0615C830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BF11-1CDC-4E88-B563-8B2C4E6EE5AF}" type="datetime1">
              <a:rPr lang="ru-RU" smtClean="0"/>
              <a:t>10.02.2025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D4C06-7B01-4837-BC99-6930CAA8A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Позднеев Б.М. / 21-22 апреля 2021 г.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777707-2C80-492E-BBE1-5A1D51E7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44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9A03-B914-42FD-B629-44DC0E92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A0A754-DD64-4164-B5F2-091473822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972A-A011-4846-A0A3-8F29EDAE4304}" type="datetime1">
              <a:rPr lang="ru-RU" smtClean="0"/>
              <a:t>10.02.2025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376A9B-7E17-4060-8909-01D0869B8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Позднеев Б.М. / 21-22 апреля 2021 г.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46F3C9-0A74-445E-A257-60191D3B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47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65C3C1-2C1D-47F4-B33F-61B0EB0F1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7617-D576-4978-A259-197811C0031F}" type="datetime1">
              <a:rPr lang="ru-RU" smtClean="0"/>
              <a:t>10.02.2025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C33DCE-9F31-416C-8F0D-B797C0E2D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Позднеев Б.М. / 21-22 апреля 2021 г.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E8B00C-C893-4038-B40D-23BBFF2C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30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3800-F706-4417-AFF3-96E9366A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25E517-57D1-4D1E-B1B2-1787E5413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118400-7B54-4FE8-BC47-AB0811589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EDFC3D-7CF8-48CE-9194-3ED993DB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06E-201B-425C-B04D-48BA38F3AC1C}" type="datetime1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02065A-6FB9-43D8-9B57-788C77CE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Позднеев Б.М. / 21-22 апреля 2021 г.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ED02F0-B43A-4CF6-BA25-5C619C10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0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ABC58-D67A-4AAE-A84D-7C9745684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4FAF7-0910-4B8B-8DA2-42D3007480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4B3EF8-F0B0-456C-BF73-A3603E471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E93823-7B71-4EB3-BCE8-888719EA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4980-D16E-48D2-8557-F32FD583F551}" type="datetime1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877672-7B5A-4921-A0E5-D6C8A3EB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Позднеев Б.М. / 21-22 апреля 2021 г.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1D51CA-DB56-434C-88C2-ADDE812E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6857D-027B-4902-B702-EFC6EC45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9492EC-9971-4F94-AA7D-00B5E2680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1F63F0-4708-4C58-8DC2-4F1E0DC2B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B72E9-D536-4D5A-A368-EBC24F50596A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488208-6F2B-4CC4-A7E1-0B1F6E6F5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© Позднеев Б.М. / 21-22 апреля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7A96A-33D4-4EE0-AABB-AE444F813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4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jp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.acim@mail.ru" TargetMode="External"/><Relationship Id="rId2" Type="http://schemas.openxmlformats.org/officeDocument/2006/relationships/hyperlink" Target="mailto:bmp@stankin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5">
            <a:extLst>
              <a:ext uri="{FF2B5EF4-FFF2-40B4-BE49-F238E27FC236}">
                <a16:creationId xmlns:a16="http://schemas.microsoft.com/office/drawing/2014/main" id="{9DBE6032-E1BF-4BA1-4D18-757193203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09" y="4473247"/>
            <a:ext cx="1133999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D1CE1"/>
                </a:solidFill>
              </a:rPr>
              <a:t>Позднеев Борис Михайлович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0D1CE1"/>
                </a:solidFill>
              </a:rPr>
              <a:t> д.т.н., проф., председатель правления Ассоциации «Цифровые инновации в машиностроении»,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0D1CE1"/>
                </a:solidFill>
              </a:rPr>
              <a:t>председатель КССЦР, академик Академии проблем качества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5E227A5-601F-028B-7A46-D176A04D2B65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4E443FC-83A9-6CD2-AFEB-C09380994EB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5566179-CC72-73BA-F18C-A66887053B6A}"/>
              </a:ext>
            </a:extLst>
          </p:cNvPr>
          <p:cNvSpPr txBox="1">
            <a:spLocks/>
          </p:cNvSpPr>
          <p:nvPr/>
        </p:nvSpPr>
        <p:spPr>
          <a:xfrm>
            <a:off x="480479" y="2792870"/>
            <a:ext cx="11249023" cy="116680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0" cap="all" dirty="0">
                <a:solidFill>
                  <a:srgbClr val="0D1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0D1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национальных стандартов в цифровой промышленности как основа технологической независимости и инновационного развития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2ABD3602-3072-48DB-8108-BA71EDA9E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85" y="5826479"/>
            <a:ext cx="113399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D1CE1"/>
                </a:solidFill>
              </a:rPr>
              <a:t>Москва, 11 февраля 2025 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BB3194-836B-D797-89B2-7DADC682782E}"/>
              </a:ext>
            </a:extLst>
          </p:cNvPr>
          <p:cNvSpPr txBox="1"/>
          <p:nvPr/>
        </p:nvSpPr>
        <p:spPr>
          <a:xfrm>
            <a:off x="669479" y="1454534"/>
            <a:ext cx="109530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D1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</a:t>
            </a:r>
          </a:p>
          <a:p>
            <a:pPr algn="ctr"/>
            <a:r>
              <a:rPr lang="ru-RU" sz="2400" b="1" dirty="0">
                <a:solidFill>
                  <a:srgbClr val="0D1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«Технологическая независимость и единые стандарты в сфере информационных технологий»</a:t>
            </a:r>
          </a:p>
        </p:txBody>
      </p:sp>
      <p:pic>
        <p:nvPicPr>
          <p:cNvPr id="1026" name="Рисунок 1" descr="C:\Users\Secretary\Downloads\Лого НРБ 2025 (1)\Лого НРБ 2025\nrb2025_logo_rus_white-01.png">
            <a:extLst>
              <a:ext uri="{FF2B5EF4-FFF2-40B4-BE49-F238E27FC236}">
                <a16:creationId xmlns:a16="http://schemas.microsoft.com/office/drawing/2014/main" id="{462046EB-C4DB-6709-1FE5-756559ABF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893" y="708699"/>
            <a:ext cx="2584316" cy="9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Графика, графический дизайн, Шриф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9165E30-7FEC-4FE0-9F8C-CF85AB5C428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48" y="507444"/>
            <a:ext cx="1083100" cy="10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53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6">
            <a:extLst>
              <a:ext uri="{FF2B5EF4-FFF2-40B4-BE49-F238E27FC236}">
                <a16:creationId xmlns:a16="http://schemas.microsoft.com/office/drawing/2014/main" id="{8602641C-F35A-F8EA-91DC-99449A73F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4193309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/ 11 февраля 2025 г.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CA9C55-0D9C-2F45-D1C3-BD8667466ACB}"/>
              </a:ext>
            </a:extLst>
          </p:cNvPr>
          <p:cNvSpPr txBox="1">
            <a:spLocks/>
          </p:cNvSpPr>
          <p:nvPr/>
        </p:nvSpPr>
        <p:spPr bwMode="auto">
          <a:xfrm>
            <a:off x="233495" y="428199"/>
            <a:ext cx="11725010" cy="5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altLang="ru-RU" sz="2800" b="1" dirty="0">
                <a:solidFill>
                  <a:srgbClr val="0D1CE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Правление Ассоциации «Цифровые инновации в машиностроении»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BD47FC3-79CF-5FCD-BF71-FE53E076E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763" y="1239700"/>
            <a:ext cx="1308100" cy="160559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4832B11-9242-95E8-6E17-88E64648CCCF}"/>
              </a:ext>
            </a:extLst>
          </p:cNvPr>
          <p:cNvSpPr txBox="1"/>
          <p:nvPr/>
        </p:nvSpPr>
        <p:spPr>
          <a:xfrm>
            <a:off x="3399419" y="2832881"/>
            <a:ext cx="17983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Бахин Евгений Викторович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17">
            <a:extLst>
              <a:ext uri="{FF2B5EF4-FFF2-40B4-BE49-F238E27FC236}">
                <a16:creationId xmlns:a16="http://schemas.microsoft.com/office/drawing/2014/main" id="{D8730A76-605D-D489-9DF7-0AEE84709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049" y="1239699"/>
            <a:ext cx="1308098" cy="160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DEF5B46-901A-5A7F-16B9-E5819D50641A}"/>
              </a:ext>
            </a:extLst>
          </p:cNvPr>
          <p:cNvSpPr txBox="1"/>
          <p:nvPr/>
        </p:nvSpPr>
        <p:spPr>
          <a:xfrm>
            <a:off x="5340671" y="2829871"/>
            <a:ext cx="2177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Боровков Алексей Иванович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19">
            <a:extLst>
              <a:ext uri="{FF2B5EF4-FFF2-40B4-BE49-F238E27FC236}">
                <a16:creationId xmlns:a16="http://schemas.microsoft.com/office/drawing/2014/main" id="{7FCCC589-680B-4B15-5A46-2EC7F545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574" y="1252127"/>
            <a:ext cx="1490882" cy="160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F7A04A7-B76D-E284-427E-41D4EAD3BF0C}"/>
              </a:ext>
            </a:extLst>
          </p:cNvPr>
          <p:cNvSpPr txBox="1"/>
          <p:nvPr/>
        </p:nvSpPr>
        <p:spPr>
          <a:xfrm>
            <a:off x="7718455" y="2832242"/>
            <a:ext cx="1676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Бударгин Олег Михайлович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01D320-9595-07F5-3D53-1B4D7D552FB0}"/>
              </a:ext>
            </a:extLst>
          </p:cNvPr>
          <p:cNvSpPr txBox="1"/>
          <p:nvPr/>
        </p:nvSpPr>
        <p:spPr>
          <a:xfrm>
            <a:off x="9878675" y="2832880"/>
            <a:ext cx="182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Егоров Андрей Александрович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2D35FDD-8BAD-C59F-46BC-DFD22C775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2884" y="1239699"/>
            <a:ext cx="1305362" cy="160559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B88207C-E093-40BC-DE3D-C33438566B62}"/>
              </a:ext>
            </a:extLst>
          </p:cNvPr>
          <p:cNvSpPr txBox="1"/>
          <p:nvPr/>
        </p:nvSpPr>
        <p:spPr>
          <a:xfrm>
            <a:off x="5611452" y="5463063"/>
            <a:ext cx="1949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Миронов Денис Евгеньевич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87D5168-63F6-CB0A-8134-89F0134C3D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7561" y="3744378"/>
            <a:ext cx="1305362" cy="174048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41F6CA0-A17F-1114-E7B6-82EBF53A88BD}"/>
              </a:ext>
            </a:extLst>
          </p:cNvPr>
          <p:cNvSpPr txBox="1"/>
          <p:nvPr/>
        </p:nvSpPr>
        <p:spPr>
          <a:xfrm>
            <a:off x="9721753" y="5463063"/>
            <a:ext cx="1924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Фатхуллин Раиль Рифович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C417956-0AC2-E0F5-1E48-F5D59115A0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8037" y="1011967"/>
            <a:ext cx="1688437" cy="226635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5E8E62B-E250-9C0D-CDE8-001512623EFC}"/>
              </a:ext>
            </a:extLst>
          </p:cNvPr>
          <p:cNvSpPr txBox="1"/>
          <p:nvPr/>
        </p:nvSpPr>
        <p:spPr>
          <a:xfrm>
            <a:off x="385010" y="3478773"/>
            <a:ext cx="32996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Позднеев Борис Михайлович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43C8FA-AC56-9611-F01B-1B53B4A3F873}"/>
              </a:ext>
            </a:extLst>
          </p:cNvPr>
          <p:cNvSpPr txBox="1"/>
          <p:nvPr/>
        </p:nvSpPr>
        <p:spPr>
          <a:xfrm>
            <a:off x="3150754" y="5463063"/>
            <a:ext cx="2242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Кортов Сергей</a:t>
            </a:r>
            <a:br>
              <a:rPr lang="ru-RU" sz="12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Всеволодович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8C326A-A66A-96B6-FB8C-1F338FF94275}"/>
              </a:ext>
            </a:extLst>
          </p:cNvPr>
          <p:cNvSpPr txBox="1"/>
          <p:nvPr/>
        </p:nvSpPr>
        <p:spPr>
          <a:xfrm>
            <a:off x="9954874" y="3190225"/>
            <a:ext cx="16764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 b="1" i="0" u="none" strike="noStrike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b="0" dirty="0">
                <a:solidFill>
                  <a:srgbClr val="002060"/>
                </a:solidFill>
              </a:rPr>
              <a:t>Ген. директор </a:t>
            </a:r>
          </a:p>
          <a:p>
            <a:r>
              <a:rPr lang="ru-RU" sz="1100" b="0" dirty="0">
                <a:solidFill>
                  <a:srgbClr val="002060"/>
                </a:solidFill>
              </a:rPr>
              <a:t>ООО «СЕМАРГЛ»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A08BBF-AAB0-9850-41A7-40BABA4C8FB3}"/>
              </a:ext>
            </a:extLst>
          </p:cNvPr>
          <p:cNvSpPr txBox="1"/>
          <p:nvPr/>
        </p:nvSpPr>
        <p:spPr>
          <a:xfrm>
            <a:off x="3295866" y="3182040"/>
            <a:ext cx="20448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 b="1" i="0" u="none" strike="noStrike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b="0" dirty="0">
                <a:solidFill>
                  <a:srgbClr val="002060"/>
                </a:solidFill>
              </a:rPr>
              <a:t>Директор по стратегическому</a:t>
            </a:r>
          </a:p>
          <a:p>
            <a:r>
              <a:rPr lang="ru-RU" sz="1100" b="0" dirty="0">
                <a:solidFill>
                  <a:srgbClr val="002060"/>
                </a:solidFill>
              </a:rPr>
              <a:t>развитию АО «АСКОН»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C851CE-92FA-9AC6-E5B3-E82FBCCEFDBF}"/>
              </a:ext>
            </a:extLst>
          </p:cNvPr>
          <p:cNvSpPr txBox="1"/>
          <p:nvPr/>
        </p:nvSpPr>
        <p:spPr>
          <a:xfrm>
            <a:off x="5477856" y="3176096"/>
            <a:ext cx="20448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 b="1" i="0" u="none" strike="noStrike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b="0" dirty="0">
                <a:solidFill>
                  <a:srgbClr val="002060"/>
                </a:solidFill>
              </a:rPr>
              <a:t>Проректор по цифровой трансформации </a:t>
            </a:r>
            <a:r>
              <a:rPr lang="ru-RU" sz="1100" b="0" dirty="0" err="1">
                <a:solidFill>
                  <a:srgbClr val="002060"/>
                </a:solidFill>
              </a:rPr>
              <a:t>СПбПУ</a:t>
            </a:r>
            <a:endParaRPr lang="ru-RU" sz="1100" b="0" dirty="0">
              <a:solidFill>
                <a:srgbClr val="00206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3778E70-659E-BE6E-67ED-E13E647D508C}"/>
              </a:ext>
            </a:extLst>
          </p:cNvPr>
          <p:cNvSpPr txBox="1"/>
          <p:nvPr/>
        </p:nvSpPr>
        <p:spPr>
          <a:xfrm>
            <a:off x="7437427" y="3192004"/>
            <a:ext cx="235601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 b="1" i="0" u="none" strike="noStrike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b="0" dirty="0">
                <a:solidFill>
                  <a:srgbClr val="002060"/>
                </a:solidFill>
              </a:rPr>
              <a:t>Председатель Регионального комитета GEIDCO по Центральной Азии и Европе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6A73F18-41E7-65CB-2420-6B024808BEF0}"/>
              </a:ext>
            </a:extLst>
          </p:cNvPr>
          <p:cNvSpPr txBox="1"/>
          <p:nvPr/>
        </p:nvSpPr>
        <p:spPr>
          <a:xfrm>
            <a:off x="3059030" y="5860616"/>
            <a:ext cx="25151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 b="1" i="0" u="none" strike="noStrike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b="0" dirty="0">
                <a:solidFill>
                  <a:srgbClr val="002060"/>
                </a:solidFill>
              </a:rPr>
              <a:t>Первый проректор УрФУ им. первого Президента России Б.Н. Ельцина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FAF854-4679-94A4-E902-9A8E7771383C}"/>
              </a:ext>
            </a:extLst>
          </p:cNvPr>
          <p:cNvSpPr txBox="1"/>
          <p:nvPr/>
        </p:nvSpPr>
        <p:spPr>
          <a:xfrm>
            <a:off x="5455590" y="5835899"/>
            <a:ext cx="23560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 b="1" i="0" u="none" strike="noStrike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b="0" dirty="0">
                <a:solidFill>
                  <a:srgbClr val="002060"/>
                </a:solidFill>
              </a:rPr>
              <a:t>Генеральный директор </a:t>
            </a:r>
          </a:p>
          <a:p>
            <a:r>
              <a:rPr lang="ru-RU" sz="1100" b="0" dirty="0">
                <a:solidFill>
                  <a:srgbClr val="002060"/>
                </a:solidFill>
              </a:rPr>
              <a:t>ФГБУ «Институт стандартизации»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2DDC3FB-3006-BA32-17DB-06DBD3647126}"/>
              </a:ext>
            </a:extLst>
          </p:cNvPr>
          <p:cNvSpPr txBox="1"/>
          <p:nvPr/>
        </p:nvSpPr>
        <p:spPr>
          <a:xfrm>
            <a:off x="9693162" y="5852846"/>
            <a:ext cx="20448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 b="1" i="0" u="none" strike="noStrike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b="0" dirty="0">
                <a:solidFill>
                  <a:srgbClr val="002060"/>
                </a:solidFill>
              </a:rPr>
              <a:t>Представитель ООО «НТР»</a:t>
            </a:r>
          </a:p>
        </p:txBody>
      </p:sp>
      <p:pic>
        <p:nvPicPr>
          <p:cNvPr id="60" name="Рисунок 59" descr="Изображение выглядит как Человеческое лицо, одежда, человек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53A13D03-4B03-324A-5D91-26CE1673DD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90" y="3756457"/>
            <a:ext cx="1268976" cy="172667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61DC77C5-3D34-9041-C010-421FC1C9C0B8}"/>
              </a:ext>
            </a:extLst>
          </p:cNvPr>
          <p:cNvSpPr txBox="1"/>
          <p:nvPr/>
        </p:nvSpPr>
        <p:spPr>
          <a:xfrm>
            <a:off x="7619183" y="5484770"/>
            <a:ext cx="1949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Чуранов Василий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Сергеевич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1B1F5D7-0981-93F8-FBB7-C12DA986FCC6}"/>
              </a:ext>
            </a:extLst>
          </p:cNvPr>
          <p:cNvSpPr txBox="1"/>
          <p:nvPr/>
        </p:nvSpPr>
        <p:spPr>
          <a:xfrm>
            <a:off x="7463321" y="5857606"/>
            <a:ext cx="23560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 b="1" i="0" u="none" strike="noStrike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b="0" dirty="0">
                <a:solidFill>
                  <a:srgbClr val="002060"/>
                </a:solidFill>
              </a:rPr>
              <a:t>Генеральный директор</a:t>
            </a:r>
          </a:p>
          <a:p>
            <a:r>
              <a:rPr lang="ru-RU" sz="1100" b="0" dirty="0">
                <a:solidFill>
                  <a:srgbClr val="002060"/>
                </a:solidFill>
              </a:rPr>
              <a:t>ООО ИЦ «</a:t>
            </a:r>
            <a:r>
              <a:rPr lang="ru-RU" sz="1100" b="0" dirty="0" err="1">
                <a:solidFill>
                  <a:srgbClr val="002060"/>
                </a:solidFill>
              </a:rPr>
              <a:t>Станкосервис</a:t>
            </a:r>
            <a:r>
              <a:rPr lang="ru-RU" sz="1100" b="0" dirty="0">
                <a:solidFill>
                  <a:srgbClr val="002060"/>
                </a:solidFill>
              </a:rPr>
              <a:t>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B73E790-392E-1B28-5C83-DFB494DEEBB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7" t="3845" r="13680" b="11239"/>
          <a:stretch/>
        </p:blipFill>
        <p:spPr>
          <a:xfrm>
            <a:off x="7934556" y="3778632"/>
            <a:ext cx="1413543" cy="170374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080946E-415D-803E-479F-76248AF7C47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0"/>
          <a:stretch/>
        </p:blipFill>
        <p:spPr>
          <a:xfrm>
            <a:off x="3673261" y="3744378"/>
            <a:ext cx="1341915" cy="169039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8ACDFD20-2040-B68A-113C-03A4D1785AF4}"/>
              </a:ext>
            </a:extLst>
          </p:cNvPr>
          <p:cNvSpPr txBox="1"/>
          <p:nvPr/>
        </p:nvSpPr>
        <p:spPr>
          <a:xfrm>
            <a:off x="599579" y="3250298"/>
            <a:ext cx="28575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Правления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E8F93F-BB7B-241E-77CD-144BBC07E9A9}"/>
              </a:ext>
            </a:extLst>
          </p:cNvPr>
          <p:cNvSpPr txBox="1"/>
          <p:nvPr/>
        </p:nvSpPr>
        <p:spPr>
          <a:xfrm>
            <a:off x="774921" y="5472145"/>
            <a:ext cx="2242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Кислов Алексей </a:t>
            </a:r>
            <a:br>
              <a:rPr lang="ru-RU" sz="12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Сергеевич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FAF7F7-95B7-8680-6CAC-4545D7F5C6DA}"/>
              </a:ext>
            </a:extLst>
          </p:cNvPr>
          <p:cNvSpPr txBox="1"/>
          <p:nvPr/>
        </p:nvSpPr>
        <p:spPr>
          <a:xfrm>
            <a:off x="564755" y="5835898"/>
            <a:ext cx="26356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 b="1" i="0" u="none" strike="noStrike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b="0" dirty="0">
                <a:solidFill>
                  <a:srgbClr val="002060"/>
                </a:solidFill>
              </a:rPr>
              <a:t>Руководитель подразделения </a:t>
            </a:r>
          </a:p>
          <a:p>
            <a:r>
              <a:rPr lang="ru-RU" sz="1100" b="0" dirty="0">
                <a:solidFill>
                  <a:srgbClr val="002060"/>
                </a:solidFill>
              </a:rPr>
              <a:t>«Развитие практик</a:t>
            </a:r>
            <a:r>
              <a:rPr lang="en-US" sz="1100" b="0" dirty="0">
                <a:solidFill>
                  <a:srgbClr val="002060"/>
                </a:solidFill>
              </a:rPr>
              <a:t> ERP</a:t>
            </a:r>
            <a:r>
              <a:rPr lang="ru-RU" sz="1100" b="0" dirty="0">
                <a:solidFill>
                  <a:srgbClr val="002060"/>
                </a:solidFill>
              </a:rPr>
              <a:t>», Фирма «1С»</a:t>
            </a: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DFF5383-7A8C-CAED-0B4E-DC56A56FC36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r="17472" b="5103"/>
          <a:stretch/>
        </p:blipFill>
        <p:spPr>
          <a:xfrm>
            <a:off x="1274423" y="3774069"/>
            <a:ext cx="1305362" cy="170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2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  <p:bldP spid="45" grpId="0"/>
      <p:bldP spid="47" grpId="0"/>
      <p:bldP spid="49" grpId="0"/>
      <p:bldP spid="51" grpId="0"/>
      <p:bldP spid="52" grpId="0"/>
      <p:bldP spid="61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97502" y="583494"/>
            <a:ext cx="11715015" cy="46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800" b="1" dirty="0">
                <a:solidFill>
                  <a:srgbClr val="0D1CE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АЦИМ – представление инновационных разработок </a:t>
            </a:r>
          </a:p>
          <a:p>
            <a:pPr algn="ctr">
              <a:lnSpc>
                <a:spcPct val="90000"/>
              </a:lnSpc>
            </a:pPr>
            <a:r>
              <a:rPr lang="ru-RU" altLang="ru-RU" sz="2800" b="1" dirty="0">
                <a:solidFill>
                  <a:srgbClr val="0D1CE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и новых национальных стандартов на выставках и форумах</a:t>
            </a:r>
            <a:br>
              <a:rPr lang="ru-RU" altLang="ru-RU" sz="2800" b="1" dirty="0">
                <a:solidFill>
                  <a:srgbClr val="0D1CE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</a:br>
            <a:endParaRPr lang="ru-RU" altLang="ru-RU" sz="2800" b="1" dirty="0">
              <a:solidFill>
                <a:srgbClr val="0D1CE1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</a:endParaRP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0EA50985-6FA2-1E5E-758F-852458380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88" y="1675344"/>
            <a:ext cx="9499444" cy="437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6">
            <a:extLst>
              <a:ext uri="{FF2B5EF4-FFF2-40B4-BE49-F238E27FC236}">
                <a16:creationId xmlns:a16="http://schemas.microsoft.com/office/drawing/2014/main" id="{A2197B6C-F156-60C4-B343-CCC466146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4193309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/ 11 февраля 2025 г.</a:t>
            </a:r>
          </a:p>
        </p:txBody>
      </p:sp>
    </p:spTree>
    <p:extLst>
      <p:ext uri="{BB962C8B-B14F-4D97-AF65-F5344CB8AC3E}">
        <p14:creationId xmlns:p14="http://schemas.microsoft.com/office/powerpoint/2010/main" val="1723527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C4522-DD2E-0A6A-2AFF-36E62CBCF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95BB0476-2510-8CFA-1413-292706799D3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68E7DDB-97A2-B439-B21C-53C08DA21527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105EA35-10AE-4205-38CA-FFC55158CA7F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0E2FB56-2811-9781-D51D-F095D119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6">
            <a:extLst>
              <a:ext uri="{FF2B5EF4-FFF2-40B4-BE49-F238E27FC236}">
                <a16:creationId xmlns:a16="http://schemas.microsoft.com/office/drawing/2014/main" id="{E63DB5DF-F3EA-1998-0DB4-E58C43682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4193309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/ 11 февраля 2025 г.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15C5E09-617D-7DA4-BC42-8EE698D0363B}"/>
              </a:ext>
            </a:extLst>
          </p:cNvPr>
          <p:cNvSpPr txBox="1">
            <a:spLocks/>
          </p:cNvSpPr>
          <p:nvPr/>
        </p:nvSpPr>
        <p:spPr bwMode="auto">
          <a:xfrm>
            <a:off x="233494" y="676363"/>
            <a:ext cx="11725010" cy="5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altLang="ru-RU" sz="2800" b="1" dirty="0">
                <a:solidFill>
                  <a:srgbClr val="0D1CE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Перспективная Программа стандартизации в области цифровой промышленности на период 2021-2026 годы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C9E24DBE-291E-4BB6-31AA-512968276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80" y="1669820"/>
            <a:ext cx="11033639" cy="35086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92075" indent="711200" algn="just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ru-RU" altLang="ru-RU" sz="2300" b="1" kern="0" dirty="0">
                <a:solidFill>
                  <a:srgbClr val="0D1CE1"/>
                </a:solidFill>
              </a:rPr>
              <a:t>Программа стандартизации разработана в соответствии с требованиями законодательной базы и документами стратегического планирования Российской Федерации в области цифровой трансформации в научно-технической сфере и промышленности, обеспечения технологического суверенитета на основе перспективных отечественных ИТ-продуктов и систем </a:t>
            </a:r>
            <a:r>
              <a:rPr lang="ru-RU" altLang="ru-RU" sz="2300" b="1" kern="0" dirty="0">
                <a:solidFill>
                  <a:srgbClr val="BE12B6"/>
                </a:solidFill>
              </a:rPr>
              <a:t>(Перспективная программа включает более 150 стандартов).</a:t>
            </a:r>
          </a:p>
          <a:p>
            <a:pPr marL="92075" indent="711200" algn="just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ru-RU" altLang="ru-RU" sz="2300" b="1" kern="0" dirty="0">
                <a:solidFill>
                  <a:srgbClr val="0D1CE1"/>
                </a:solidFill>
              </a:rPr>
              <a:t>В 2021-2024 </a:t>
            </a:r>
            <a:r>
              <a:rPr lang="ru-RU" altLang="ru-RU" sz="2300" b="1" kern="0" dirty="0" err="1">
                <a:solidFill>
                  <a:srgbClr val="0D1CE1"/>
                </a:solidFill>
              </a:rPr>
              <a:t>г.г</a:t>
            </a:r>
            <a:r>
              <a:rPr lang="ru-RU" altLang="ru-RU" sz="2300" b="1" kern="0" dirty="0">
                <a:solidFill>
                  <a:srgbClr val="0D1CE1"/>
                </a:solidFill>
              </a:rPr>
              <a:t>. разработаны </a:t>
            </a:r>
            <a:r>
              <a:rPr lang="ru-RU" altLang="ru-RU" sz="2300" b="1" kern="0" dirty="0">
                <a:solidFill>
                  <a:srgbClr val="BE12B6"/>
                </a:solidFill>
              </a:rPr>
              <a:t>более 70 национальных стандартов, </a:t>
            </a:r>
            <a:r>
              <a:rPr lang="ru-RU" altLang="ru-RU" sz="2300" b="1" kern="0" dirty="0">
                <a:solidFill>
                  <a:srgbClr val="0D1CE1"/>
                </a:solidFill>
              </a:rPr>
              <a:t>в т.ч.</a:t>
            </a:r>
            <a:r>
              <a:rPr lang="ru-RU" altLang="ru-RU" sz="2300" b="1" kern="0" dirty="0">
                <a:solidFill>
                  <a:srgbClr val="BE12B6"/>
                </a:solidFill>
              </a:rPr>
              <a:t> 8 основополагающих и системообразующих стандартов, </a:t>
            </a:r>
            <a:r>
              <a:rPr lang="ru-RU" altLang="ru-RU" sz="2300" b="1" kern="0" dirty="0">
                <a:solidFill>
                  <a:srgbClr val="0D1CE1"/>
                </a:solidFill>
              </a:rPr>
              <a:t>обеспечивающих</a:t>
            </a:r>
            <a:r>
              <a:rPr lang="ru-RU" altLang="ru-RU" sz="2300" b="1" kern="0" dirty="0">
                <a:solidFill>
                  <a:srgbClr val="BE12B6"/>
                </a:solidFill>
              </a:rPr>
              <a:t> </a:t>
            </a:r>
            <a:r>
              <a:rPr lang="ru-RU" altLang="ru-RU" sz="2300" b="1" kern="0" dirty="0">
                <a:solidFill>
                  <a:srgbClr val="0D1CE1"/>
                </a:solidFill>
              </a:rPr>
              <a:t>развитие</a:t>
            </a:r>
            <a:r>
              <a:rPr lang="ru-RU" altLang="ru-RU" sz="2300" b="1" kern="0" dirty="0">
                <a:solidFill>
                  <a:srgbClr val="BE12B6"/>
                </a:solidFill>
              </a:rPr>
              <a:t> новой системы стандартов в цифровой.</a:t>
            </a:r>
          </a:p>
        </p:txBody>
      </p:sp>
    </p:spTree>
    <p:extLst>
      <p:ext uri="{BB962C8B-B14F-4D97-AF65-F5344CB8AC3E}">
        <p14:creationId xmlns:p14="http://schemas.microsoft.com/office/powerpoint/2010/main" val="7173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551516"/>
            <a:ext cx="12277725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altLang="ru-RU" sz="2400" b="1" dirty="0">
                <a:solidFill>
                  <a:srgbClr val="0D1CE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Модель эталонной архитектуры (</a:t>
            </a:r>
            <a:r>
              <a:rPr lang="en-US" altLang="ru-RU" sz="2400" b="1" dirty="0">
                <a:solidFill>
                  <a:srgbClr val="0D1CE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RAMI 4</a:t>
            </a:r>
            <a:r>
              <a:rPr lang="ru-RU" altLang="ru-RU" sz="2400" b="1" dirty="0">
                <a:solidFill>
                  <a:srgbClr val="0D1CE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.</a:t>
            </a:r>
            <a:r>
              <a:rPr lang="en-US" altLang="ru-RU" sz="2400" b="1" dirty="0">
                <a:solidFill>
                  <a:srgbClr val="0D1CE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0</a:t>
            </a:r>
            <a:r>
              <a:rPr lang="ru-RU" altLang="ru-RU" sz="2400" b="1" dirty="0">
                <a:solidFill>
                  <a:srgbClr val="0D1CE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) – основа создания умных (интеллектуальных) производств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altLang="ru-RU" sz="2400" b="1" dirty="0">
              <a:solidFill>
                <a:srgbClr val="0D1CE1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</a:endParaRPr>
          </a:p>
        </p:txBody>
      </p:sp>
      <p:pic>
        <p:nvPicPr>
          <p:cNvPr id="1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0" y="1432871"/>
            <a:ext cx="4967848" cy="292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5621195" y="1743790"/>
            <a:ext cx="5978810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defTabSz="914400">
              <a:spcBef>
                <a:spcPct val="0"/>
              </a:spcBef>
              <a:buFontTx/>
              <a:buNone/>
              <a:defRPr/>
            </a:pPr>
            <a:r>
              <a:rPr lang="ru-RU" altLang="ru-RU" sz="1800" b="1" kern="0" dirty="0">
                <a:solidFill>
                  <a:srgbClr val="0C1C49"/>
                </a:solidFill>
              </a:rPr>
              <a:t>Модель эталонной архитектуры (</a:t>
            </a:r>
            <a:r>
              <a:rPr lang="en-US" altLang="ru-RU" sz="1800" b="1" kern="0" dirty="0">
                <a:solidFill>
                  <a:srgbClr val="0C1C49"/>
                </a:solidFill>
              </a:rPr>
              <a:t>RAMI</a:t>
            </a:r>
            <a:r>
              <a:rPr lang="ru-RU" altLang="ru-RU" sz="1800" b="1" kern="0" dirty="0">
                <a:solidFill>
                  <a:srgbClr val="0C1C49"/>
                </a:solidFill>
              </a:rPr>
              <a:t> 4.0) имеет универсальный характер и является основой для создания умных (интеллектуальных) производств, управления активами предприятий и формирования цепочек добавленной стоимости, обеспечивая их интеграцию и интероперабельность в соответствии с концепцией Индустрии 4.0 и новой системы стандартов цифровой промышленности.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010" y="4659492"/>
            <a:ext cx="1144123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6088" algn="just">
              <a:spcAft>
                <a:spcPts val="600"/>
              </a:spcAft>
              <a:defRPr/>
            </a:pPr>
            <a:r>
              <a:rPr lang="ru-RU" sz="1900" b="1" dirty="0">
                <a:solidFill>
                  <a:srgbClr val="BE1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2021 г утвержден национальный стандарт: ГОСТ Р 59799-2021 «Умное производство. Модель эталонной архитектуры Индустрии 4.0 (RAMI 4.0)» - </a:t>
            </a:r>
            <a:r>
              <a:rPr lang="en-US" sz="1900" b="1" dirty="0">
                <a:solidFill>
                  <a:srgbClr val="BE1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NEQ</a:t>
            </a:r>
            <a:r>
              <a:rPr lang="ru-RU" sz="1900" b="1" dirty="0">
                <a:solidFill>
                  <a:srgbClr val="BE1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IEC 63088:2017.</a:t>
            </a:r>
          </a:p>
          <a:p>
            <a:pPr indent="446088" algn="just">
              <a:spcAft>
                <a:spcPts val="600"/>
              </a:spcAft>
              <a:defRPr/>
            </a:pPr>
            <a:r>
              <a:rPr lang="ru-RU" sz="1900" b="1" dirty="0">
                <a:solidFill>
                  <a:srgbClr val="BE1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ПНС-2022 г. разработан ГОСТ Р 70991-2023 «Цифровая промышленность. Руководство по применению модели эталонной архитектуры RAMI 4.0».</a:t>
            </a:r>
          </a:p>
        </p:txBody>
      </p:sp>
      <p:sp>
        <p:nvSpPr>
          <p:cNvPr id="6" name="Нижний колонтитул 6">
            <a:extLst>
              <a:ext uri="{FF2B5EF4-FFF2-40B4-BE49-F238E27FC236}">
                <a16:creationId xmlns:a16="http://schemas.microsoft.com/office/drawing/2014/main" id="{61D4A0E1-DDAB-3F68-A4EA-711F11A4C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4193309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/ 11 февраля 2025 г.</a:t>
            </a:r>
          </a:p>
        </p:txBody>
      </p:sp>
    </p:spTree>
    <p:extLst>
      <p:ext uri="{BB962C8B-B14F-4D97-AF65-F5344CB8AC3E}">
        <p14:creationId xmlns:p14="http://schemas.microsoft.com/office/powerpoint/2010/main" val="4157716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97502" y="713595"/>
            <a:ext cx="11715015" cy="63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3200" b="1" dirty="0">
                <a:solidFill>
                  <a:srgbClr val="0D1CE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Интероперабельность и ИБ в цифровой промышленности</a:t>
            </a:r>
          </a:p>
        </p:txBody>
      </p:sp>
      <p:sp>
        <p:nvSpPr>
          <p:cNvPr id="4" name="Нижний колонтитул 6">
            <a:extLst>
              <a:ext uri="{FF2B5EF4-FFF2-40B4-BE49-F238E27FC236}">
                <a16:creationId xmlns:a16="http://schemas.microsoft.com/office/drawing/2014/main" id="{657BFD46-4244-47B2-B12B-2E375E7A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4193309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/ 11 февраля 2025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D62B32-F4C4-1BD1-3BC5-C511BD361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49" y="1418577"/>
            <a:ext cx="10793902" cy="4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84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6">
            <a:extLst>
              <a:ext uri="{FF2B5EF4-FFF2-40B4-BE49-F238E27FC236}">
                <a16:creationId xmlns:a16="http://schemas.microsoft.com/office/drawing/2014/main" id="{8602641C-F35A-F8EA-91DC-99449A73F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4193309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/ 11 февраля 2025 г.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CA9C55-0D9C-2F45-D1C3-BD8667466ACB}"/>
              </a:ext>
            </a:extLst>
          </p:cNvPr>
          <p:cNvSpPr txBox="1">
            <a:spLocks/>
          </p:cNvSpPr>
          <p:nvPr/>
        </p:nvSpPr>
        <p:spPr bwMode="auto">
          <a:xfrm>
            <a:off x="192505" y="526541"/>
            <a:ext cx="11725010" cy="5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altLang="ru-RU" sz="2800" b="1" dirty="0">
                <a:solidFill>
                  <a:srgbClr val="BE12B6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Основополагающие и системообразующие стандарты национальной системы стандартов в цифровой промышленности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7B279110-2DB6-6982-A296-5C2ECDD00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4497"/>
            <a:ext cx="11644430" cy="50475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rgbClr val="BE12B6"/>
                </a:solidFill>
              </a:rPr>
              <a:t>ГОСТ Р 70988-2023 – Система стандартов в цифровой промышленности. Основные положения. Общие требования к системе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rgbClr val="BE12B6"/>
                </a:solidFill>
              </a:rPr>
              <a:t>ГОСТ Р 70989-2023 – Система стандартов в цифровой промышленности. Классификация и структура системы стандартов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rgbClr val="0D1CE1"/>
                </a:solidFill>
              </a:rPr>
              <a:t>ГОСТ Р 70990-2023 – Цифровая промышленность. Термины и определения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rgbClr val="0D1CE1"/>
                </a:solidFill>
              </a:rPr>
              <a:t>ГОСТ Р 70992-2023 – Цифровая промышленность. Интеграция и интероперабельность систем. Термины и определения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rgbClr val="0D1CE1"/>
                </a:solidFill>
              </a:rPr>
              <a:t>ГОСТ Р 70991-2023 – Цифровая промышленность. Руководство по применению модели эталонной архитектуры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rgbClr val="0D1CE1"/>
                </a:solidFill>
              </a:rPr>
              <a:t>ГОСТ Р 59799–2021 Умное производство. Модель эталонной архитектуры Индустрии 4.0 (RAMI 4.0)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rgbClr val="0D1CE1"/>
                </a:solidFill>
              </a:rPr>
              <a:t>ГОСТ Р 70265.1-2022 – Измерение, управление и автоматизация промышленного процесса. Структура цифровой фабрики. Часть 1. Основные положения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rgbClr val="0D1CE1"/>
                </a:solidFill>
              </a:rPr>
              <a:t>ГОСТ Р ИСО/МЭК 38506-2022 – Информационные технологии. Управление ИТ. Применение ISO/IEC 38500 для управления инвестициями в ИТ</a:t>
            </a:r>
          </a:p>
        </p:txBody>
      </p:sp>
    </p:spTree>
    <p:extLst>
      <p:ext uri="{BB962C8B-B14F-4D97-AF65-F5344CB8AC3E}">
        <p14:creationId xmlns:p14="http://schemas.microsoft.com/office/powerpoint/2010/main" val="1689767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6">
            <a:extLst>
              <a:ext uri="{FF2B5EF4-FFF2-40B4-BE49-F238E27FC236}">
                <a16:creationId xmlns:a16="http://schemas.microsoft.com/office/drawing/2014/main" id="{8602641C-F35A-F8EA-91DC-99449A73F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4193309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/ 11 февраля 2025 г.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CA9C55-0D9C-2F45-D1C3-BD8667466ACB}"/>
              </a:ext>
            </a:extLst>
          </p:cNvPr>
          <p:cNvSpPr txBox="1">
            <a:spLocks/>
          </p:cNvSpPr>
          <p:nvPr/>
        </p:nvSpPr>
        <p:spPr bwMode="auto">
          <a:xfrm>
            <a:off x="423579" y="601924"/>
            <a:ext cx="11725010" cy="5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altLang="ru-RU" sz="2400" b="1" dirty="0">
                <a:solidFill>
                  <a:srgbClr val="BE12B6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Стандарты для развития цифровой станкоинструментальной промышленности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7B279110-2DB6-6982-A296-5C2ECDD00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1256"/>
            <a:ext cx="11853926" cy="49244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200" b="1" kern="0" dirty="0">
                <a:solidFill>
                  <a:srgbClr val="0D1CE1"/>
                </a:solidFill>
              </a:rPr>
              <a:t>ГОСТ Р 71815-2024 Цифровая станкоинструментальная промышленность. Общие положения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200" b="1" kern="0" dirty="0">
                <a:solidFill>
                  <a:srgbClr val="0D1CE1"/>
                </a:solidFill>
              </a:rPr>
              <a:t>ГОСТ Р 71835-2024 Цифровая станкоинструментальная промышленность. Системы числового программного управления. Основные положения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200" b="1" kern="0" dirty="0">
                <a:solidFill>
                  <a:srgbClr val="0D1CE1"/>
                </a:solidFill>
              </a:rPr>
              <a:t>ГОСТ Р 71816-2024 Цифровая станкоинструментальная промышленность. Системы числового программного управления. Термины и определения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200" b="1" kern="0" dirty="0">
                <a:solidFill>
                  <a:srgbClr val="0D1CE1"/>
                </a:solidFill>
              </a:rPr>
              <a:t>ГОСТ Р 71804-2024 Цифровая станкоинструментальная промышленность. Системы числового программного управления для станков. Требования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200" b="1" kern="0" dirty="0">
                <a:solidFill>
                  <a:srgbClr val="0D1CE1"/>
                </a:solidFill>
              </a:rPr>
              <a:t>ГОСТ Р 71805-2024 Цифровая станкоинструментальная промышленность. Системы числового программного управления для станков. Требования к интеграции систем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200" b="1" kern="0" dirty="0">
                <a:solidFill>
                  <a:srgbClr val="0D1CE1"/>
                </a:solidFill>
              </a:rPr>
              <a:t>ГОСТ Р 71845-2024 Цифровая станкоинструментальная промышленность. Технологическое оборудование для цифрового производства. Основные 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970597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4DC32-594F-E3E7-C7F1-9C7AF13CB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2EF66DEC-3463-07DF-EA56-8209BD248AF4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A4248C9-B7BC-D0F0-2B99-8F368F8147E4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8F20EA5-39D2-6659-A817-9F80F58B616D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26A007E-45CC-CBB6-6303-C3E1FD86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6">
            <a:extLst>
              <a:ext uri="{FF2B5EF4-FFF2-40B4-BE49-F238E27FC236}">
                <a16:creationId xmlns:a16="http://schemas.microsoft.com/office/drawing/2014/main" id="{5F248410-7837-8D72-A225-69071499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4193309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/ 11 февраля 2025 г.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6B45527-079A-1CC3-D510-53250453C77F}"/>
              </a:ext>
            </a:extLst>
          </p:cNvPr>
          <p:cNvSpPr txBox="1">
            <a:spLocks/>
          </p:cNvSpPr>
          <p:nvPr/>
        </p:nvSpPr>
        <p:spPr bwMode="auto">
          <a:xfrm>
            <a:off x="233495" y="689574"/>
            <a:ext cx="11725010" cy="5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b="1" dirty="0">
                <a:solidFill>
                  <a:srgbClr val="BE12B6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По инициативе ООО «</a:t>
            </a:r>
            <a:r>
              <a:rPr lang="ru-RU" altLang="ru-RU" sz="2000" b="1" dirty="0" err="1">
                <a:solidFill>
                  <a:srgbClr val="BE12B6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Твинс</a:t>
            </a:r>
            <a:r>
              <a:rPr lang="ru-RU" altLang="ru-RU" sz="2000" b="1" dirty="0">
                <a:solidFill>
                  <a:srgbClr val="BE12B6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Технологии» и АЦИМ ведется разработка национальных стандартов для мониторинга технологического оборудования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955B4A02-944E-3C59-507E-A1DCA0625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905" y="1375562"/>
            <a:ext cx="11806990" cy="4893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rgbClr val="0D1CE1"/>
                </a:solidFill>
              </a:rPr>
              <a:t>ГОСТ Р ХХХХ Цифровая станкоинструментальная промышленность. Мониторинг технологического оборудования. Общие положения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rgbClr val="0D1CE1"/>
                </a:solidFill>
              </a:rPr>
              <a:t>ГОСТ Р ХХХХ Цифровая станкоинструментальная промышленность. Диагностика состояния Технологического оборудования. Общие положения 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rgbClr val="0D1CE1"/>
                </a:solidFill>
              </a:rPr>
              <a:t>ГОСТ Р ХХХХ Цифровая станкоинструментальная промышленность Сбор и обработка данных о технологическом оборудовании. Общие требования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rgbClr val="0D1CE1"/>
                </a:solidFill>
              </a:rPr>
              <a:t>ГОСТ Р ХХХХ Цифровая станкоинструментальная промышленность. Автоматизированная система мониторинга технологического оборудования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rgbClr val="0D1CE1"/>
                </a:solidFill>
              </a:rPr>
              <a:t>ГОСТ Р ХХХХ Цифровая станкоинструментальная промышленность. Мониторинг технологического оборудования. Протоколы подключения. Общие положения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rgbClr val="0D1CE1"/>
                </a:solidFill>
              </a:rPr>
              <a:t>ГОСТ Р ХХХХ Цифровая станкоинструментальная промышленность. Мониторинг технологического оборудования. Предиктивная диагностика. Общие положения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rgbClr val="0D1CE1"/>
                </a:solidFill>
              </a:rPr>
              <a:t>ГОСТ Р ХХХХ Цифровая станкоинструментальная промышленность. Мониторинг технологического оборудования. Ключевые показатели эффективности. Основные 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3211513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C2419-39DE-97A3-0C28-E9702079D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468855F7-A8AC-DE24-A579-4A89EF99F3F7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DEFF35A-36DB-9EDE-EEBC-2B6915BFFA7D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984A8A2-4E2E-D282-2A30-1374ED2781D4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C12960-1158-4895-7FB3-8D2A211C4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6">
            <a:extLst>
              <a:ext uri="{FF2B5EF4-FFF2-40B4-BE49-F238E27FC236}">
                <a16:creationId xmlns:a16="http://schemas.microsoft.com/office/drawing/2014/main" id="{6ADD753D-3B51-A7D9-6C79-A3477BE9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4193309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/ 11 февраля 2025 г.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148ACC8-8AC8-3833-5CBF-FEFCCDF29CC8}"/>
              </a:ext>
            </a:extLst>
          </p:cNvPr>
          <p:cNvSpPr txBox="1">
            <a:spLocks/>
          </p:cNvSpPr>
          <p:nvPr/>
        </p:nvSpPr>
        <p:spPr bwMode="auto">
          <a:xfrm>
            <a:off x="385010" y="585930"/>
            <a:ext cx="11725010" cy="5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altLang="ru-RU" sz="2400" b="1" dirty="0">
                <a:solidFill>
                  <a:srgbClr val="BE12B6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АЦИМ разработана серия стандартов в области унифицированной архитектуры открытой платформы автоматизации</a:t>
            </a:r>
            <a:r>
              <a:rPr lang="en-US" altLang="ru-RU" sz="2400" b="1" dirty="0">
                <a:solidFill>
                  <a:srgbClr val="BE12B6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OPC UA</a:t>
            </a:r>
            <a:r>
              <a:rPr lang="ru-RU" altLang="ru-RU" sz="2400" b="1" dirty="0">
                <a:solidFill>
                  <a:srgbClr val="BE12B6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(введены в действие с 01.02.25)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CEF0F8E3-C92B-AED4-00EC-B7BBA3B73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3" y="1425275"/>
            <a:ext cx="11749347" cy="50167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1" kern="0" dirty="0">
                <a:solidFill>
                  <a:srgbClr val="0D1CE1"/>
                </a:solidFill>
              </a:rPr>
              <a:t>ГОСТ Р 71806-2024</a:t>
            </a:r>
            <a:r>
              <a:rPr lang="en-US" altLang="ru-RU" sz="2000" b="1" kern="0" dirty="0">
                <a:solidFill>
                  <a:srgbClr val="0D1CE1"/>
                </a:solidFill>
              </a:rPr>
              <a:t> </a:t>
            </a:r>
            <a:r>
              <a:rPr lang="ru-RU" altLang="ru-RU" sz="2000" b="1" kern="0" dirty="0">
                <a:solidFill>
                  <a:srgbClr val="0D1CE1"/>
                </a:solidFill>
              </a:rPr>
              <a:t>Цифровая промышленность. Унифицированная архитектура OPC. Часть 1. Обзор и концепции</a:t>
            </a:r>
            <a:endParaRPr lang="en-US" altLang="ru-RU" sz="2000" b="1" kern="0" dirty="0">
              <a:solidFill>
                <a:srgbClr val="0D1CE1"/>
              </a:solidFill>
            </a:endParaRP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1" kern="0" dirty="0">
                <a:solidFill>
                  <a:srgbClr val="0D1CE1"/>
                </a:solidFill>
              </a:rPr>
              <a:t>ГОСТ Р 71807-2024</a:t>
            </a:r>
            <a:r>
              <a:rPr lang="en-US" altLang="ru-RU" sz="2000" b="1" kern="0" dirty="0">
                <a:solidFill>
                  <a:srgbClr val="0D1CE1"/>
                </a:solidFill>
              </a:rPr>
              <a:t> </a:t>
            </a:r>
            <a:r>
              <a:rPr lang="ru-RU" altLang="ru-RU" sz="2000" b="1" kern="0" dirty="0">
                <a:solidFill>
                  <a:srgbClr val="0D1CE1"/>
                </a:solidFill>
              </a:rPr>
              <a:t>Цифровая промышленность. Унифицированная архитектура ОРС. Часть 2. Модель безопасности</a:t>
            </a:r>
            <a:endParaRPr lang="en-US" altLang="ru-RU" sz="2000" b="1" kern="0" dirty="0">
              <a:solidFill>
                <a:srgbClr val="0D1CE1"/>
              </a:solidFill>
            </a:endParaRP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1" kern="0" dirty="0">
                <a:solidFill>
                  <a:srgbClr val="0D1CE1"/>
                </a:solidFill>
              </a:rPr>
              <a:t>ГОСТ Р 71808-2024</a:t>
            </a:r>
            <a:r>
              <a:rPr lang="en-US" altLang="ru-RU" sz="2000" b="1" kern="0" dirty="0">
                <a:solidFill>
                  <a:srgbClr val="0D1CE1"/>
                </a:solidFill>
              </a:rPr>
              <a:t> </a:t>
            </a:r>
            <a:r>
              <a:rPr lang="ru-RU" altLang="ru-RU" sz="2000" b="1" kern="0" dirty="0">
                <a:solidFill>
                  <a:srgbClr val="0D1CE1"/>
                </a:solidFill>
              </a:rPr>
              <a:t>Цифровая промышленность. Унифицированная архитектура OPC. Часть 3. Модель адресного пространства</a:t>
            </a:r>
            <a:endParaRPr lang="en-US" altLang="ru-RU" sz="2000" b="1" kern="0" dirty="0">
              <a:solidFill>
                <a:srgbClr val="0D1CE1"/>
              </a:solidFill>
            </a:endParaRP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1" kern="0" dirty="0">
                <a:solidFill>
                  <a:srgbClr val="0D1CE1"/>
                </a:solidFill>
              </a:rPr>
              <a:t>ГОСТ Р 71809-2024</a:t>
            </a:r>
            <a:r>
              <a:rPr lang="en-US" altLang="ru-RU" sz="2000" b="1" kern="0" dirty="0">
                <a:solidFill>
                  <a:srgbClr val="0D1CE1"/>
                </a:solidFill>
              </a:rPr>
              <a:t> </a:t>
            </a:r>
            <a:r>
              <a:rPr lang="ru-RU" altLang="ru-RU" sz="2000" b="1" kern="0" dirty="0">
                <a:solidFill>
                  <a:srgbClr val="0D1CE1"/>
                </a:solidFill>
              </a:rPr>
              <a:t>Цифровая промышленность. Унифицированная архитектура OPC. Часть 4. Сервисы</a:t>
            </a:r>
            <a:endParaRPr lang="en-US" altLang="ru-RU" sz="2000" b="1" kern="0" dirty="0">
              <a:solidFill>
                <a:srgbClr val="0D1CE1"/>
              </a:solidFill>
            </a:endParaRP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1" kern="0" dirty="0">
                <a:solidFill>
                  <a:srgbClr val="0D1CE1"/>
                </a:solidFill>
              </a:rPr>
              <a:t>ГОСТ Р 71810-2024</a:t>
            </a:r>
            <a:r>
              <a:rPr lang="en-US" altLang="ru-RU" sz="2000" b="1" kern="0" dirty="0">
                <a:solidFill>
                  <a:srgbClr val="0D1CE1"/>
                </a:solidFill>
              </a:rPr>
              <a:t> </a:t>
            </a:r>
            <a:r>
              <a:rPr lang="ru-RU" altLang="ru-RU" sz="2000" b="1" kern="0" dirty="0">
                <a:solidFill>
                  <a:srgbClr val="0D1CE1"/>
                </a:solidFill>
              </a:rPr>
              <a:t>Цифровая промышленность. Унифицированная архитектура OPC. Часть 5. Информационная модель</a:t>
            </a:r>
            <a:endParaRPr lang="en-US" altLang="ru-RU" sz="2000" b="1" kern="0" dirty="0">
              <a:solidFill>
                <a:srgbClr val="0D1CE1"/>
              </a:solidFill>
            </a:endParaRP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1" kern="0" dirty="0">
                <a:solidFill>
                  <a:srgbClr val="0D1CE1"/>
                </a:solidFill>
              </a:rPr>
              <a:t>ГОСТ Р 71811-2024</a:t>
            </a:r>
            <a:r>
              <a:rPr lang="en-US" altLang="ru-RU" sz="2000" b="1" kern="0" dirty="0">
                <a:solidFill>
                  <a:srgbClr val="0D1CE1"/>
                </a:solidFill>
              </a:rPr>
              <a:t> </a:t>
            </a:r>
            <a:r>
              <a:rPr lang="ru-RU" altLang="ru-RU" sz="2000" b="1" kern="0" dirty="0">
                <a:solidFill>
                  <a:srgbClr val="0D1CE1"/>
                </a:solidFill>
              </a:rPr>
              <a:t>Цифровая промышленность. Унифицированная архитектура ОРС. Часть 6. Сопоставления</a:t>
            </a:r>
            <a:endParaRPr lang="en-US" altLang="ru-RU" sz="2000" b="1" kern="0" dirty="0">
              <a:solidFill>
                <a:srgbClr val="0D1CE1"/>
              </a:solidFill>
            </a:endParaRP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endParaRPr lang="en-US" altLang="ru-RU" sz="2000" b="1" kern="0" dirty="0">
              <a:solidFill>
                <a:srgbClr val="0D1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50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32423-9018-96EF-9810-9F8EFE2A6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F349001F-3DE1-CFB4-1A4E-7969D6476744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AE2EE73-9508-07CC-3973-A79E06E888F1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236B599-8C9A-FD8E-67C5-775BB98982D9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E8AA8F4-B3D9-F293-020C-64BF1961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6">
            <a:extLst>
              <a:ext uri="{FF2B5EF4-FFF2-40B4-BE49-F238E27FC236}">
                <a16:creationId xmlns:a16="http://schemas.microsoft.com/office/drawing/2014/main" id="{CEB80A38-B01B-895E-1D83-3C5D0C9E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4193309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/ 11 февраля 2025 г.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EB18205-1A85-5485-18BD-674718391B80}"/>
              </a:ext>
            </a:extLst>
          </p:cNvPr>
          <p:cNvSpPr txBox="1">
            <a:spLocks/>
          </p:cNvSpPr>
          <p:nvPr/>
        </p:nvSpPr>
        <p:spPr bwMode="auto">
          <a:xfrm>
            <a:off x="233495" y="728887"/>
            <a:ext cx="11725010" cy="5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rgbClr val="BE12B6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Завершается разработка окончательных редакций еще  пяти стандартов в области </a:t>
            </a:r>
            <a:r>
              <a:rPr lang="en-US" altLang="ru-RU" sz="2400" b="1" dirty="0">
                <a:solidFill>
                  <a:srgbClr val="BE12B6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OPC</a:t>
            </a:r>
            <a:r>
              <a:rPr lang="ru-RU" altLang="ru-RU" sz="2400" b="1" dirty="0">
                <a:solidFill>
                  <a:srgbClr val="BE12B6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</a:t>
            </a:r>
            <a:r>
              <a:rPr lang="en-US" altLang="ru-RU" sz="2400" b="1" dirty="0">
                <a:solidFill>
                  <a:srgbClr val="BE12B6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UA</a:t>
            </a:r>
            <a:endParaRPr lang="ru-RU" altLang="ru-RU" sz="2400" b="1" dirty="0">
              <a:solidFill>
                <a:srgbClr val="BE12B6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A82AB02E-406E-19BB-2F66-E9F337A3B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16260"/>
            <a:ext cx="11749347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1" kern="0" dirty="0">
                <a:solidFill>
                  <a:srgbClr val="0D1CE1"/>
                </a:solidFill>
              </a:rPr>
              <a:t>ГОСТ Р ХХХХ</a:t>
            </a:r>
            <a:r>
              <a:rPr lang="en-US" altLang="ru-RU" sz="2000" b="1" kern="0" dirty="0">
                <a:solidFill>
                  <a:srgbClr val="0D1CE1"/>
                </a:solidFill>
              </a:rPr>
              <a:t> </a:t>
            </a:r>
            <a:r>
              <a:rPr lang="ru-RU" altLang="ru-RU" sz="2000" b="1" kern="0" dirty="0">
                <a:solidFill>
                  <a:srgbClr val="0D1CE1"/>
                </a:solidFill>
              </a:rPr>
              <a:t>Цифровая промышленность. Унифицированная архитектура OPC. Часть 7. Профили</a:t>
            </a:r>
            <a:endParaRPr lang="en-US" altLang="ru-RU" sz="2000" b="1" kern="0" dirty="0">
              <a:solidFill>
                <a:srgbClr val="0D1CE1"/>
              </a:solidFill>
            </a:endParaRP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1" kern="0" dirty="0">
                <a:solidFill>
                  <a:srgbClr val="0D1CE1"/>
                </a:solidFill>
              </a:rPr>
              <a:t>ГОСТ Р ХХХХ Цифровая промышленность. Унифицированная архитектура OPC. Часть 8. Доступ к данным</a:t>
            </a:r>
            <a:endParaRPr lang="en-US" altLang="ru-RU" sz="2000" b="1" kern="0" dirty="0">
              <a:solidFill>
                <a:srgbClr val="0D1CE1"/>
              </a:solidFill>
            </a:endParaRP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1" kern="0" dirty="0">
                <a:solidFill>
                  <a:srgbClr val="0D1CE1"/>
                </a:solidFill>
              </a:rPr>
              <a:t>ГОСТ Р ХХХХ</a:t>
            </a:r>
            <a:r>
              <a:rPr lang="en-US" altLang="ru-RU" sz="2000" b="1" kern="0" dirty="0">
                <a:solidFill>
                  <a:srgbClr val="0D1CE1"/>
                </a:solidFill>
              </a:rPr>
              <a:t> </a:t>
            </a:r>
            <a:r>
              <a:rPr lang="ru-RU" altLang="ru-RU" sz="2000" b="1" kern="0" dirty="0">
                <a:solidFill>
                  <a:srgbClr val="0D1CE1"/>
                </a:solidFill>
              </a:rPr>
              <a:t>Цифровая промышленность. Унифицированная архитектура OPC. Часть 9. Аварийные сигналы и условия</a:t>
            </a:r>
            <a:endParaRPr lang="en-US" altLang="ru-RU" sz="2000" b="1" kern="0" dirty="0">
              <a:solidFill>
                <a:srgbClr val="0D1CE1"/>
              </a:solidFill>
            </a:endParaRP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1" kern="0" dirty="0">
                <a:solidFill>
                  <a:srgbClr val="0D1CE1"/>
                </a:solidFill>
              </a:rPr>
              <a:t>ГОСТ Р ХХХХ</a:t>
            </a:r>
            <a:r>
              <a:rPr lang="en-US" altLang="ru-RU" sz="2000" b="1" kern="0" dirty="0">
                <a:solidFill>
                  <a:srgbClr val="0D1CE1"/>
                </a:solidFill>
              </a:rPr>
              <a:t> </a:t>
            </a:r>
            <a:r>
              <a:rPr lang="ru-RU" altLang="ru-RU" sz="2000" b="1" kern="0" dirty="0">
                <a:solidFill>
                  <a:srgbClr val="0D1CE1"/>
                </a:solidFill>
              </a:rPr>
              <a:t>Цифровая промышленность. Унифицированная архитектура OPC. Часть 10. Программы</a:t>
            </a:r>
            <a:endParaRPr lang="en-US" altLang="ru-RU" sz="2000" b="1" kern="0" dirty="0">
              <a:solidFill>
                <a:srgbClr val="0D1CE1"/>
              </a:solidFill>
            </a:endParaRP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1" kern="0" dirty="0">
                <a:solidFill>
                  <a:srgbClr val="0D1CE1"/>
                </a:solidFill>
              </a:rPr>
              <a:t>ГОСТ Р ХХХХ</a:t>
            </a:r>
            <a:r>
              <a:rPr lang="en-US" altLang="ru-RU" sz="2000" b="1" kern="0" dirty="0">
                <a:solidFill>
                  <a:srgbClr val="0D1CE1"/>
                </a:solidFill>
              </a:rPr>
              <a:t> </a:t>
            </a:r>
            <a:r>
              <a:rPr lang="ru-RU" altLang="ru-RU" sz="2000" b="1" kern="0" dirty="0">
                <a:solidFill>
                  <a:srgbClr val="0D1CE1"/>
                </a:solidFill>
              </a:rPr>
              <a:t>Цифровая промышленность. Унифицированная архитектура ОРС. Часть 11. Исторический доступ</a:t>
            </a:r>
            <a:endParaRPr lang="en-US" altLang="ru-RU" sz="2000" b="1" kern="0" dirty="0">
              <a:solidFill>
                <a:srgbClr val="0D1CE1"/>
              </a:solidFill>
            </a:endParaRP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endParaRPr lang="en-US" altLang="ru-RU" sz="2000" b="1" kern="0" dirty="0">
              <a:solidFill>
                <a:srgbClr val="0D1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8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6">
            <a:extLst>
              <a:ext uri="{FF2B5EF4-FFF2-40B4-BE49-F238E27FC236}">
                <a16:creationId xmlns:a16="http://schemas.microsoft.com/office/drawing/2014/main" id="{8602641C-F35A-F8EA-91DC-99449A73F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4193309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/ 11 февраля 2025 г.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CA9C55-0D9C-2F45-D1C3-BD8667466ACB}"/>
              </a:ext>
            </a:extLst>
          </p:cNvPr>
          <p:cNvSpPr txBox="1">
            <a:spLocks/>
          </p:cNvSpPr>
          <p:nvPr/>
        </p:nvSpPr>
        <p:spPr bwMode="auto">
          <a:xfrm>
            <a:off x="233495" y="603267"/>
            <a:ext cx="11725010" cy="5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altLang="ru-RU" sz="3200" b="1" dirty="0">
                <a:solidFill>
                  <a:srgbClr val="0D1CE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Структура доклада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7B279110-2DB6-6982-A296-5C2ECDD00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10" y="1096441"/>
            <a:ext cx="11033639" cy="59400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b="1" kern="0" dirty="0">
                <a:solidFill>
                  <a:srgbClr val="0D1CE1"/>
                </a:solidFill>
              </a:rPr>
              <a:t>Опережающая стандартизация в цифровой промышленности – основа технологической независимости и инновационного развития 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b="1" kern="0" dirty="0">
                <a:solidFill>
                  <a:srgbClr val="0D1CE1"/>
                </a:solidFill>
              </a:rPr>
              <a:t>Координация деятельности и обеспечение взаимодействия по стандартизации в цифровой промышленности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b="1" kern="0" dirty="0">
                <a:solidFill>
                  <a:srgbClr val="0D1CE1"/>
                </a:solidFill>
              </a:rPr>
              <a:t>Новая система национальных стандартов в цифровой промышленности 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b="1" kern="0" dirty="0">
                <a:solidFill>
                  <a:srgbClr val="BE12B6"/>
                </a:solidFill>
              </a:rPr>
              <a:t>Гармонизация и развитие новой системы стандартов в аспекте цифровой трансформации отечественной промышленности и повышения престижа России в ИСО/МЭК, ЕАЭС и БРИКС</a:t>
            </a:r>
          </a:p>
          <a:p>
            <a:pPr marL="355600" indent="0" algn="just" defTabSz="91440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ru-RU" altLang="ru-RU" sz="2200" b="1" kern="0" dirty="0">
              <a:solidFill>
                <a:srgbClr val="0D1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39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3CBA9-DA8D-D9B2-5FBD-A742272AA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D797E835-7EB5-B56E-9775-0EC46DA7917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92F4D5E-46C9-C5E9-8769-B7AA9918422B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96EAF00-6A89-FADC-A2C5-DEF64FBDC2A8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618EA24-32C4-8D66-9911-04D3F46D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6">
            <a:extLst>
              <a:ext uri="{FF2B5EF4-FFF2-40B4-BE49-F238E27FC236}">
                <a16:creationId xmlns:a16="http://schemas.microsoft.com/office/drawing/2014/main" id="{4C68D57E-D9F7-B658-D199-40CCEE64C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4193309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/ 11 февраля 2025 г.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C8B69B6-1946-98F1-1945-FE7D8D005083}"/>
              </a:ext>
            </a:extLst>
          </p:cNvPr>
          <p:cNvSpPr txBox="1">
            <a:spLocks/>
          </p:cNvSpPr>
          <p:nvPr/>
        </p:nvSpPr>
        <p:spPr bwMode="auto">
          <a:xfrm>
            <a:off x="385010" y="728887"/>
            <a:ext cx="11725010" cy="5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altLang="ru-RU" sz="2400" b="1" dirty="0">
                <a:solidFill>
                  <a:srgbClr val="BE12B6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По инициативе АЦИМ разработана серия стандартов в области управления ресурсами предприятия (вводятся в действие с 01.07.25)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B72F31A1-2236-BF42-40FC-7CF158E45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96" y="1859339"/>
            <a:ext cx="11749347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400" b="1" kern="0" dirty="0">
                <a:solidFill>
                  <a:srgbClr val="0D1CE1"/>
                </a:solidFill>
              </a:rPr>
              <a:t>ГОСТ Р 71721-2024 Цифровая промышленность. Интегрированное управление активами и ресурсами предприятия. Общие положения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400" b="1" kern="0" dirty="0">
                <a:solidFill>
                  <a:srgbClr val="0D1CE1"/>
                </a:solidFill>
              </a:rPr>
              <a:t>ГОСТ Р 71720-2024 Цифровая промышленность. Формат обмена информацией о производственной системе. Общие положения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400" b="1" kern="0" dirty="0">
                <a:solidFill>
                  <a:srgbClr val="0D1CE1"/>
                </a:solidFill>
              </a:rPr>
              <a:t>ГОСТ Р 71719-2024 Цифровая промышленность. Формат обмена информацией об объекте производства. Общие положения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endParaRPr lang="en-US" altLang="ru-RU" sz="2400" b="1" kern="0" dirty="0">
              <a:solidFill>
                <a:srgbClr val="0D1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86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1B24E-30FB-A39A-2A0D-E171CC435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555D402B-A1FF-8E3B-90ED-AA6C20B44FF7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FECB5BE-C3D3-C302-6A56-E3D52835E5AD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A02A272-0917-2D9F-3F9A-2B6511028242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2DD1E9E-D957-25CA-8BC8-DC37D6CC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6">
            <a:extLst>
              <a:ext uri="{FF2B5EF4-FFF2-40B4-BE49-F238E27FC236}">
                <a16:creationId xmlns:a16="http://schemas.microsoft.com/office/drawing/2014/main" id="{BDAEA616-4FBB-12D1-3282-DFED826B9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4193309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/ 11 февраля 2025 г.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32605EC-63A2-162A-ED65-FBD13E8E5D16}"/>
              </a:ext>
            </a:extLst>
          </p:cNvPr>
          <p:cNvSpPr txBox="1">
            <a:spLocks/>
          </p:cNvSpPr>
          <p:nvPr/>
        </p:nvSpPr>
        <p:spPr bwMode="auto">
          <a:xfrm>
            <a:off x="385010" y="606128"/>
            <a:ext cx="11725010" cy="5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rgbClr val="BE12B6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По инициативе Фирмы «1С» и АЦИМ в рамках ПНС 2025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rgbClr val="BE12B6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разрабатываются требования к функциональности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rgbClr val="BE12B6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комплексных автоматизированных систем управления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4F0F3A5D-BEE9-E562-9203-7EEA7CDF5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96" y="1800903"/>
            <a:ext cx="11749347" cy="45550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1" kern="0" dirty="0">
                <a:solidFill>
                  <a:srgbClr val="0D1CE1"/>
                </a:solidFill>
              </a:rPr>
              <a:t>ГОСТ Р ХХХХ Цифровая промышленность. Автоматизированная система управления ресурсами предприятия. Общие положения (шифр темы: 1.11.459-1.177.25)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1" kern="0" dirty="0">
                <a:solidFill>
                  <a:srgbClr val="0D1CE1"/>
                </a:solidFill>
              </a:rPr>
              <a:t>ГОСТ Р ХХХХ Цифровая промышленность. Автоматизированная система оперативного управления производством. Общие положения (шифр темы: 1.11.459-1.174.25)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1" kern="0" dirty="0">
                <a:solidFill>
                  <a:srgbClr val="0D1CE1"/>
                </a:solidFill>
              </a:rPr>
              <a:t>ГОСТ Р ХХХХ Цифровая промышленность. Автоматизированная система управления обслуживанием и ремонтом промышленного оборудования. Общие положения (шифр темы: 1.11.459-1.175.25)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1" kern="0" dirty="0">
                <a:solidFill>
                  <a:srgbClr val="0D1CE1"/>
                </a:solidFill>
              </a:rPr>
              <a:t>ГОСТ Р ХХХХ Цифровая промышленность. Автоматизированная система управления основными данными предприятия. Основные положения (шифр темы: 1.11.459-1.176.25)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1" kern="0" dirty="0">
                <a:solidFill>
                  <a:srgbClr val="0D1CE1"/>
                </a:solidFill>
              </a:rPr>
              <a:t>ГОСТ Р ХХХХ Цифровая промышленность. Структура административной оболочки для активов. Общие положения (шифр темы: 1.11.459-1.178.25)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endParaRPr lang="en-US" altLang="ru-RU" sz="2000" b="1" kern="0" dirty="0">
              <a:solidFill>
                <a:srgbClr val="0D1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58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4C3F4-F373-489F-6327-295B3F5D5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4DBF4E70-D0D9-FB28-3C43-EB5840854ECA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CDA6722-291C-3D55-E23E-E5B9B5D4C82D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1384D02-2D51-CEB7-E1C1-AFBFE16B4144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D4EBFEE-78F3-B7EE-1766-E95CBC1F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6">
            <a:extLst>
              <a:ext uri="{FF2B5EF4-FFF2-40B4-BE49-F238E27FC236}">
                <a16:creationId xmlns:a16="http://schemas.microsoft.com/office/drawing/2014/main" id="{49C718DE-27D6-AC56-FFA0-B7C43372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4193309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/ 11 февраля 2025 г.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BFA7E5A-2D8D-51E2-9914-CC1030C6FBDC}"/>
              </a:ext>
            </a:extLst>
          </p:cNvPr>
          <p:cNvSpPr txBox="1">
            <a:spLocks/>
          </p:cNvSpPr>
          <p:nvPr/>
        </p:nvSpPr>
        <p:spPr bwMode="auto">
          <a:xfrm>
            <a:off x="385010" y="785916"/>
            <a:ext cx="11725010" cy="5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altLang="ru-RU" sz="2400" b="1" dirty="0">
                <a:solidFill>
                  <a:srgbClr val="BE12B6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По инициативе АО «ОСК» и АЦИМ в рамках ПНС 2024 разрабатывается новая серия стандартов в области судостроения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D6957901-518A-905D-D2CE-191ED86A7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36" y="1839019"/>
            <a:ext cx="11749347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1" kern="0" dirty="0">
                <a:solidFill>
                  <a:srgbClr val="0D1CE1"/>
                </a:solidFill>
              </a:rPr>
              <a:t>ГОСТ Р ХХХХ Цифровая судостроительная промышленность. Моделирование и архитектура предприятия. Основные положения (шифр темы: 1.11.022-1.268.24)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1" kern="0" dirty="0">
                <a:solidFill>
                  <a:srgbClr val="0D1CE1"/>
                </a:solidFill>
              </a:rPr>
              <a:t> ГОСТ Р ХХХХ Цифровая судостроительная промышленность. Системы автоматизации производства и их интеграция. Интегрированный обобщенный ресурс. Конфигурация структуры изделия. Основные положения (шифр темы: 1.11.022-1.269.24)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1" kern="0" dirty="0">
                <a:solidFill>
                  <a:srgbClr val="0D1CE1"/>
                </a:solidFill>
              </a:rPr>
              <a:t>ГОСТ Р ХХХХ Цифровая судостроительная промышленность. Система планирования ресурсов предприятия. Требования (шифр темы: 1.11.022-1.270.24)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b="1" kern="0" dirty="0">
                <a:solidFill>
                  <a:srgbClr val="0D1CE1"/>
                </a:solidFill>
              </a:rPr>
              <a:t>ГОСТ Р ХХХХ  Цифровая судостроительная промышленность. Система производственного планирования. Требования (шифр темы: 1.11.022-1.271.24)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endParaRPr lang="en-US" altLang="ru-RU" sz="2000" b="1" kern="0" dirty="0">
              <a:solidFill>
                <a:srgbClr val="0D1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09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5742" y="681432"/>
            <a:ext cx="12106258" cy="63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0D1CE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Гармонизация и развитие новой системы стандартов в цифровой промышленности</a:t>
            </a:r>
          </a:p>
        </p:txBody>
      </p:sp>
      <p:sp>
        <p:nvSpPr>
          <p:cNvPr id="4" name="Нижний колонтитул 6">
            <a:extLst>
              <a:ext uri="{FF2B5EF4-FFF2-40B4-BE49-F238E27FC236}">
                <a16:creationId xmlns:a16="http://schemas.microsoft.com/office/drawing/2014/main" id="{657BFD46-4244-47B2-B12B-2E375E7A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4193309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/ 11 февраля 2025 г.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E2ECFB-8A3F-CA29-AF86-0C3B5AC2E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062" y="1320402"/>
            <a:ext cx="8571876" cy="49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6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5EEB0-B6B7-ADC3-47DE-B51FE3571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C0D07DD4-3F90-09A0-CEC5-A3260E40C34F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DA0A748-6DCA-5ABA-3FD2-5A0A2AE11B3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7607FA3-0C21-7FA2-6638-24308259B82E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AA75C2-C6FD-A742-7BEC-7840E30D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6">
            <a:extLst>
              <a:ext uri="{FF2B5EF4-FFF2-40B4-BE49-F238E27FC236}">
                <a16:creationId xmlns:a16="http://schemas.microsoft.com/office/drawing/2014/main" id="{863C573C-5528-BDD7-CE9D-A0CEBE255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4193309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/ 11 февраля 2025 г.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6345F17-38C6-FEC2-3173-AACF0BCFE2DF}"/>
              </a:ext>
            </a:extLst>
          </p:cNvPr>
          <p:cNvSpPr txBox="1">
            <a:spLocks/>
          </p:cNvSpPr>
          <p:nvPr/>
        </p:nvSpPr>
        <p:spPr bwMode="auto">
          <a:xfrm>
            <a:off x="385010" y="618149"/>
            <a:ext cx="11725010" cy="5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altLang="ru-RU" sz="2800" b="1" dirty="0">
                <a:solidFill>
                  <a:srgbClr val="BE12B6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Предложения по развитию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5A0360-9B6D-B0C6-E441-3CC9D9D85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36" y="1192603"/>
            <a:ext cx="11749347" cy="50475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720725" indent="-365125" algn="just">
              <a:spcBef>
                <a:spcPts val="0"/>
              </a:spcBef>
              <a:spcAft>
                <a:spcPts val="1200"/>
              </a:spcAft>
              <a:buAutoNum type="arabicPeriod"/>
              <a:defRPr/>
            </a:pPr>
            <a:r>
              <a:rPr lang="ru-RU" altLang="ru-RU" sz="2400" b="1" kern="0" dirty="0">
                <a:solidFill>
                  <a:srgbClr val="0D1CE1"/>
                </a:solidFill>
              </a:rPr>
              <a:t>При разработке федеральных законов и иных нормативных правовых актов Российской Федерации расширить перечень основных понятий для обеспечения правового и нормативно-технического регулирования в области цифрового развития отечественной промышленности на основе эффективного применения и интеграции отечественных ИТ-решений и платформ.</a:t>
            </a:r>
          </a:p>
          <a:p>
            <a:pPr marL="720725" indent="-365125" algn="just">
              <a:spcBef>
                <a:spcPts val="0"/>
              </a:spcBef>
              <a:spcAft>
                <a:spcPts val="1200"/>
              </a:spcAft>
              <a:buAutoNum type="arabicPeriod"/>
              <a:defRPr/>
            </a:pPr>
            <a:r>
              <a:rPr lang="ru-RU" altLang="ru-RU" sz="2400" b="1" kern="0" dirty="0">
                <a:solidFill>
                  <a:srgbClr val="0D1CE1"/>
                </a:solidFill>
              </a:rPr>
              <a:t>Рассмотреть возможность целевой рассылки (в адрес заинтересованных федеральных органов исполнительной власти, руководителей субъектов Российской Федерации, государственных корпораций, системообразующих предприятий и крупного бизнеса) информационных писем о целесообразности применения новой системы национальных стандартов для обеспечения управления процессами цифровой трансформации и системного применения отечественных ИТ-продуктов и платформ.</a:t>
            </a:r>
            <a:endParaRPr lang="en-US" altLang="ru-RU" sz="2400" b="1" kern="0" dirty="0">
              <a:solidFill>
                <a:srgbClr val="0D1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41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103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748555E-279F-455A-87C6-7EC1DB5059CB}"/>
              </a:ext>
            </a:extLst>
          </p:cNvPr>
          <p:cNvSpPr txBox="1">
            <a:spLocks/>
          </p:cNvSpPr>
          <p:nvPr/>
        </p:nvSpPr>
        <p:spPr>
          <a:xfrm>
            <a:off x="4481109" y="4068179"/>
            <a:ext cx="7311507" cy="168099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D1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Контакты: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1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e-mail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D1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D1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bmp@stankin.ru</a:t>
            </a:r>
            <a:r>
              <a:rPr lang="ru-RU" sz="2400" dirty="0">
                <a:solidFill>
                  <a:srgbClr val="0D1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1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a.acim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D1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1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mail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D1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1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D1C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D1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Сайт АЦИМ: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1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www.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1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ацим.рф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D1C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55616F64-8DCC-419E-A63B-303F4FEF6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504" y="1847761"/>
            <a:ext cx="731150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Позднеев Борис Михайлович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Правления Ассоциации «Цифровые инновации в машиностроении»,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Координационного Совета председателей национальных и межгосударственных технических комитетов по стандартизации в области цифрового развития, академик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Академии проблем качества </a:t>
            </a:r>
          </a:p>
        </p:txBody>
      </p:sp>
      <p:pic>
        <p:nvPicPr>
          <p:cNvPr id="18" name="Рисунок 7">
            <a:extLst>
              <a:ext uri="{FF2B5EF4-FFF2-40B4-BE49-F238E27FC236}">
                <a16:creationId xmlns:a16="http://schemas.microsoft.com/office/drawing/2014/main" id="{2DF1B237-E285-4687-BBB5-6BC8C234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90" y="632242"/>
            <a:ext cx="314166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Изображение выглядит как на открытом воздухе, машина, неб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073FA67C-81FD-0818-0259-569C9C75B5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r="26684"/>
          <a:stretch/>
        </p:blipFill>
        <p:spPr>
          <a:xfrm>
            <a:off x="852849" y="1363471"/>
            <a:ext cx="3729795" cy="42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96676F-008B-0B11-D337-0CE558CD89C3}"/>
              </a:ext>
            </a:extLst>
          </p:cNvPr>
          <p:cNvSpPr txBox="1"/>
          <p:nvPr/>
        </p:nvSpPr>
        <p:spPr>
          <a:xfrm>
            <a:off x="-330254" y="563765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127434, г. Москва, ш. Дмитровское, д. 9Б, </a:t>
            </a:r>
            <a:endParaRPr kumimoji="0" lang="en-US" alt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10, пом. </a:t>
            </a:r>
            <a:r>
              <a:rPr kumimoji="0" lang="en-US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endParaRPr kumimoji="0" lang="ru-RU" alt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7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6">
            <a:extLst>
              <a:ext uri="{FF2B5EF4-FFF2-40B4-BE49-F238E27FC236}">
                <a16:creationId xmlns:a16="http://schemas.microsoft.com/office/drawing/2014/main" id="{8602641C-F35A-F8EA-91DC-99449A73F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4193309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/ 11 февраля 2025 г.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CA9C55-0D9C-2F45-D1C3-BD8667466ACB}"/>
              </a:ext>
            </a:extLst>
          </p:cNvPr>
          <p:cNvSpPr txBox="1">
            <a:spLocks/>
          </p:cNvSpPr>
          <p:nvPr/>
        </p:nvSpPr>
        <p:spPr bwMode="auto">
          <a:xfrm>
            <a:off x="233495" y="477256"/>
            <a:ext cx="11725010" cy="5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altLang="ru-RU" sz="2600" b="1" dirty="0">
                <a:solidFill>
                  <a:srgbClr val="0D1CE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Нормативная правовая база и документы стратегического планирования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7B279110-2DB6-6982-A296-5C2ECDD00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0" y="1112998"/>
            <a:ext cx="11725010" cy="57554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rgbClr val="BE12B6"/>
                </a:solidFill>
              </a:rPr>
              <a:t>Указ Президента Российской Федерации от 07 мая 2024 г. № 309 «О национальных целях развития Российской Федерации на период до 2030 года и на перспективу до 2036 года»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rgbClr val="BE12B6"/>
                </a:solidFill>
              </a:rPr>
              <a:t>Федеральный закон № 523-ФЗ «О технологической политике в Российской Федерации и о внесении изменений в отдельные законодательные акты Российской Федерации» от 28.12.2024 г. 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rgbClr val="0D1CE1"/>
                </a:solidFill>
              </a:rPr>
              <a:t>Федеральный закон N 187-ФЗ «О безопасности критической информационной инфраструктуры Российской Федерации» от 26 июля 2017 г.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rgbClr val="0D1CE1"/>
                </a:solidFill>
              </a:rPr>
              <a:t>Сводная стратегия развития обрабатывающей промышленности Российской Федерации до 2024 года и на период до 2035 года (Распоряжение Правительства Российской Федерации от 6 июня 2020 г., № 1512-р)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rgbClr val="0D1CE1"/>
                </a:solidFill>
              </a:rPr>
              <a:t>Стратегия развития судостроительной промышленности на период до 2035 года (Распоряжение Правительства Российской Федерации от 28 сентября 2019 г., № 2553-р)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rgbClr val="0D1CE1"/>
                </a:solidFill>
              </a:rPr>
              <a:t>Стратегия развития станкоинструментальной промышленности на период до 2035 года (Распоряжение Правительства Российской Федерации от 5 ноября 2020 г., № 2869-р)</a:t>
            </a:r>
          </a:p>
          <a:p>
            <a:pPr marL="8128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rgbClr val="BE12B6"/>
                </a:solidFill>
              </a:rPr>
              <a:t>План мероприятий («Дорожная карта») развития стандартизации в Российской Федерации на период до 2027 года</a:t>
            </a:r>
          </a:p>
          <a:p>
            <a:pPr marL="355600" indent="0" algn="just" defTabSz="91440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ru-RU" altLang="ru-RU" sz="1800" b="1" kern="0" dirty="0">
              <a:solidFill>
                <a:srgbClr val="0D1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5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64823-5A2D-5E16-5E30-1B52B0999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97406FD1-53D9-A7BD-1B96-8B1BAFFEED20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0F581A5-1BE9-B735-1E06-E3AF0356D03C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2F8C1B9-2EA2-3F87-990B-5D810E9E8A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F28A663-C3BC-6D70-F8E7-7985480B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6">
            <a:extLst>
              <a:ext uri="{FF2B5EF4-FFF2-40B4-BE49-F238E27FC236}">
                <a16:creationId xmlns:a16="http://schemas.microsoft.com/office/drawing/2014/main" id="{608019F3-BEAB-5B77-CD33-9537B126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4193309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/ 11 февраля 2025 г.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E20BF36-442B-25CF-8485-17D5F0E16D76}"/>
              </a:ext>
            </a:extLst>
          </p:cNvPr>
          <p:cNvSpPr txBox="1">
            <a:spLocks/>
          </p:cNvSpPr>
          <p:nvPr/>
        </p:nvSpPr>
        <p:spPr bwMode="auto">
          <a:xfrm>
            <a:off x="13557" y="477256"/>
            <a:ext cx="11958505" cy="5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55600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ru-RU" altLang="ru-RU" sz="2000" b="1" kern="0" dirty="0">
                <a:solidFill>
                  <a:srgbClr val="0D1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 523-ФЗ «О технологической политике в Российской Федерации и о внесении изменений в отдельные законодательные акты Российской Федерации» от 28.12.2024 г.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A17C1A38-593D-E102-91BF-A0DE8410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05" y="1112998"/>
            <a:ext cx="1172501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5560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ru-RU" altLang="ru-RU" sz="2000" b="1" kern="0" dirty="0">
                <a:solidFill>
                  <a:srgbClr val="BE12B6"/>
                </a:solidFill>
              </a:rPr>
              <a:t>В Законе определены новые понятия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F09787A1-43B5-0D36-7AA6-F7F420538396}"/>
              </a:ext>
            </a:extLst>
          </p:cNvPr>
          <p:cNvSpPr/>
          <p:nvPr/>
        </p:nvSpPr>
        <p:spPr>
          <a:xfrm>
            <a:off x="385010" y="2078595"/>
            <a:ext cx="268331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2AC9D-652E-AC55-38DD-9B1B431F8BD3}"/>
              </a:ext>
            </a:extLst>
          </p:cNvPr>
          <p:cNvSpPr txBox="1"/>
          <p:nvPr/>
        </p:nvSpPr>
        <p:spPr>
          <a:xfrm>
            <a:off x="470749" y="2300587"/>
            <a:ext cx="2626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 Высокотехнологичная </a:t>
            </a:r>
          </a:p>
          <a:p>
            <a:pPr algn="ctr"/>
            <a:r>
              <a:rPr lang="ru-RU" dirty="0"/>
              <a:t>продукция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14125D3-E333-6ED4-FB5A-7D5774A21108}"/>
              </a:ext>
            </a:extLst>
          </p:cNvPr>
          <p:cNvSpPr/>
          <p:nvPr/>
        </p:nvSpPr>
        <p:spPr>
          <a:xfrm>
            <a:off x="3276069" y="1621395"/>
            <a:ext cx="268331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1B801-9F4F-B000-CEF8-168B7E9C8288}"/>
              </a:ext>
            </a:extLst>
          </p:cNvPr>
          <p:cNvSpPr txBox="1"/>
          <p:nvPr/>
        </p:nvSpPr>
        <p:spPr>
          <a:xfrm>
            <a:off x="3808302" y="1801119"/>
            <a:ext cx="1697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5. Критическая </a:t>
            </a:r>
          </a:p>
          <a:p>
            <a:pPr algn="ctr"/>
            <a:r>
              <a:rPr lang="ru-RU" dirty="0"/>
              <a:t>технология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E1488A9-FF34-BF08-8C19-7128F5CCC67A}"/>
              </a:ext>
            </a:extLst>
          </p:cNvPr>
          <p:cNvSpPr/>
          <p:nvPr/>
        </p:nvSpPr>
        <p:spPr>
          <a:xfrm>
            <a:off x="6167128" y="1621395"/>
            <a:ext cx="268331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829863-9BCB-DB3F-B3A9-21D83DF29338}"/>
              </a:ext>
            </a:extLst>
          </p:cNvPr>
          <p:cNvSpPr txBox="1"/>
          <p:nvPr/>
        </p:nvSpPr>
        <p:spPr>
          <a:xfrm>
            <a:off x="6404153" y="1801120"/>
            <a:ext cx="220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8. Проекты развития</a:t>
            </a:r>
          </a:p>
          <a:p>
            <a:pPr algn="ctr"/>
            <a:r>
              <a:rPr lang="ru-RU" dirty="0"/>
              <a:t>технологий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04807BD9-8BB4-8084-E121-756D2F4FC20B}"/>
              </a:ext>
            </a:extLst>
          </p:cNvPr>
          <p:cNvSpPr/>
          <p:nvPr/>
        </p:nvSpPr>
        <p:spPr>
          <a:xfrm>
            <a:off x="9087463" y="2140399"/>
            <a:ext cx="268331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B116E5-502C-F1CE-E049-5E7A800F0D89}"/>
              </a:ext>
            </a:extLst>
          </p:cNvPr>
          <p:cNvSpPr txBox="1"/>
          <p:nvPr/>
        </p:nvSpPr>
        <p:spPr>
          <a:xfrm>
            <a:off x="9246812" y="2412932"/>
            <a:ext cx="258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10. Сквозная технология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C2EEBD2-EE0F-8008-202B-6891D70975E2}"/>
              </a:ext>
            </a:extLst>
          </p:cNvPr>
          <p:cNvSpPr/>
          <p:nvPr/>
        </p:nvSpPr>
        <p:spPr>
          <a:xfrm>
            <a:off x="3276069" y="2674860"/>
            <a:ext cx="268331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4911DF-E817-E63F-7A7E-76B5AD66D619}"/>
              </a:ext>
            </a:extLst>
          </p:cNvPr>
          <p:cNvSpPr txBox="1"/>
          <p:nvPr/>
        </p:nvSpPr>
        <p:spPr>
          <a:xfrm>
            <a:off x="3562401" y="2808418"/>
            <a:ext cx="2189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12. Технологические</a:t>
            </a:r>
          </a:p>
          <a:p>
            <a:pPr algn="ctr"/>
            <a:r>
              <a:rPr lang="ru-RU" dirty="0"/>
              <a:t>инновации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0CFCFA5-1A09-7E25-557D-2C634E36AEDF}"/>
              </a:ext>
            </a:extLst>
          </p:cNvPr>
          <p:cNvSpPr/>
          <p:nvPr/>
        </p:nvSpPr>
        <p:spPr>
          <a:xfrm>
            <a:off x="6167128" y="2674860"/>
            <a:ext cx="268331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C0BF0F-908C-4192-E700-A5FD1CA8FC0E}"/>
              </a:ext>
            </a:extLst>
          </p:cNvPr>
          <p:cNvSpPr txBox="1"/>
          <p:nvPr/>
        </p:nvSpPr>
        <p:spPr>
          <a:xfrm>
            <a:off x="6723406" y="2946918"/>
            <a:ext cx="16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15. Технология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4CBE7443-E9CF-9412-51AC-9CAC20F72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23" y="3738931"/>
            <a:ext cx="1172501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5560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ru-RU" altLang="ru-RU" sz="2000" b="1" kern="0" dirty="0">
                <a:solidFill>
                  <a:srgbClr val="BE12B6"/>
                </a:solidFill>
              </a:rPr>
              <a:t>Новые национальные проекты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F35526-EDC7-4896-BA8E-15C7F44BA8E7}"/>
              </a:ext>
            </a:extLst>
          </p:cNvPr>
          <p:cNvSpPr txBox="1"/>
          <p:nvPr/>
        </p:nvSpPr>
        <p:spPr>
          <a:xfrm>
            <a:off x="1494074" y="4240038"/>
            <a:ext cx="3206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D1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«Экономика данных»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524F61-6103-B6CD-B8CC-888676FCBFF7}"/>
              </a:ext>
            </a:extLst>
          </p:cNvPr>
          <p:cNvSpPr txBox="1"/>
          <p:nvPr/>
        </p:nvSpPr>
        <p:spPr>
          <a:xfrm>
            <a:off x="5674459" y="4221657"/>
            <a:ext cx="624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D1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«Средства производства и автоматизации»</a:t>
            </a:r>
          </a:p>
        </p:txBody>
      </p:sp>
      <p:sp>
        <p:nvSpPr>
          <p:cNvPr id="24" name="Правая фигурная скобка 23">
            <a:extLst>
              <a:ext uri="{FF2B5EF4-FFF2-40B4-BE49-F238E27FC236}">
                <a16:creationId xmlns:a16="http://schemas.microsoft.com/office/drawing/2014/main" id="{4C10291F-FE35-E0B2-6E36-955D04AF4210}"/>
              </a:ext>
            </a:extLst>
          </p:cNvPr>
          <p:cNvSpPr/>
          <p:nvPr/>
        </p:nvSpPr>
        <p:spPr>
          <a:xfrm rot="5400000">
            <a:off x="6212896" y="-352223"/>
            <a:ext cx="382513" cy="1069917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A39ED539-525C-864D-AC79-CBB0B1A84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10" y="5188620"/>
            <a:ext cx="11725010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5560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ru-RU" altLang="ru-RU" sz="2200" b="1" kern="0" dirty="0">
                <a:solidFill>
                  <a:srgbClr val="BE12B6"/>
                </a:solidFill>
              </a:rPr>
              <a:t>Системное развитие станкостроения, средств автоматизации и промышленных роботов для цифровой трансформации и инновационного развития отечественной промышленности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13808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5F483861-95CA-01AB-2E1C-46FB2FFF1994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EF495-4304-4E30-AEF1-5741A80FF199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859628" y="952269"/>
            <a:ext cx="7634807" cy="5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064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BE12B6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Координационный Совет - КССЦР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56935" y="1716244"/>
            <a:ext cx="11268075" cy="49859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C1C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ноябре 2020 г. в структуре </a:t>
            </a:r>
            <a:r>
              <a:rPr kumimoji="0" lang="ru-RU" alt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BE12B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Комитета РСПП по промышленной политике и техническому регулированию создан Координационный Совет председателей национальных и межгосударственных технических комитетов по стандартизации в области цифрового развития (КССЦР). </a:t>
            </a:r>
          </a:p>
          <a:p>
            <a:pPr marL="0" marR="0" lvl="0" indent="447675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rgbClr val="0D1CE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447675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BE12B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Миссия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BE12B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Консолидация деятельности технических комитетов по стандартизации и других заинтересованных сторон в целях системной разработки и применения стандартов для повышения эффективности цифровой трансформации ключевых отраслей промышленности и обеспечения технологического суверенитета на основе интеграции лучших отечественных ИТ-продуктов и систем.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rgbClr val="0C1C4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03" y="519344"/>
            <a:ext cx="1328258" cy="125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CB0D6A7-9B60-C7F4-D0C9-8FFBE8EF5DF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ижний колонтитул 6">
            <a:extLst>
              <a:ext uri="{FF2B5EF4-FFF2-40B4-BE49-F238E27FC236}">
                <a16:creationId xmlns:a16="http://schemas.microsoft.com/office/drawing/2014/main" id="{AE2A5D2E-8800-A8FC-6015-FE3D00443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4193309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/ 11 февраля 2025 г.</a:t>
            </a:r>
          </a:p>
        </p:txBody>
      </p:sp>
    </p:spTree>
    <p:extLst>
      <p:ext uri="{BB962C8B-B14F-4D97-AF65-F5344CB8AC3E}">
        <p14:creationId xmlns:p14="http://schemas.microsoft.com/office/powerpoint/2010/main" val="305792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F816C7A6-2ED7-87FE-AF9A-722A0F033EE8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106186" y="712849"/>
            <a:ext cx="5504414" cy="46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064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D1CE1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Состав КССЦР</a:t>
            </a:r>
          </a:p>
        </p:txBody>
      </p:sp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398588"/>
            <a:ext cx="11226800" cy="446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F38313-AFEE-4AE8-9F05-56ED2E6A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212" y="6435953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</a:rPr>
              <a:t>6</a:t>
            </a:fld>
            <a:endParaRPr lang="ru-RU" sz="2000" dirty="0">
              <a:solidFill>
                <a:srgbClr val="002060"/>
              </a:solidFill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A0867FAB-FF4F-0534-0C2D-9CA6369369C9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4C80391E-6FA6-BEF6-ECD3-8170177F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4193309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/ 11 февраля 2025 г.</a:t>
            </a:r>
          </a:p>
        </p:txBody>
      </p:sp>
    </p:spTree>
    <p:extLst>
      <p:ext uri="{BB962C8B-B14F-4D97-AF65-F5344CB8AC3E}">
        <p14:creationId xmlns:p14="http://schemas.microsoft.com/office/powerpoint/2010/main" val="342598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:a16="http://schemas.microsoft.com/office/drawing/2014/main" id="{BEFE645C-C11C-0895-F35F-66E3EAFD37FD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EF495-4304-4E30-AEF1-5741A80FF199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106186" y="712849"/>
            <a:ext cx="5504414" cy="46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064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D1CE1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Состав КССЦР (продолжение)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885C83-D6E7-EC7C-7BCB-7E492BFE1CC2}"/>
              </a:ext>
            </a:extLst>
          </p:cNvPr>
          <p:cNvSpPr txBox="1">
            <a:spLocks/>
          </p:cNvSpPr>
          <p:nvPr/>
        </p:nvSpPr>
        <p:spPr>
          <a:xfrm>
            <a:off x="1433089" y="1409162"/>
            <a:ext cx="4662911" cy="3875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 0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58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«Функциональная безопасность»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–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Якимов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Олег Серафимович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Секретарь – Честных Игорь Владимирович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 100 «Стратегический и инновационный менеджмент»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–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Полковников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Алексей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Владимирович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Секретарь – Дрюк Елена Вячеславовна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165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«Системы автоматизированного проектирования электроники»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– 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Шалумов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Александр 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Славович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Секретарь – Ильин Сергей Александрович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15AF281-EB02-5132-1DE7-49415E5114D1}"/>
              </a:ext>
            </a:extLst>
          </p:cNvPr>
          <p:cNvSpPr txBox="1">
            <a:spLocks/>
          </p:cNvSpPr>
          <p:nvPr/>
        </p:nvSpPr>
        <p:spPr>
          <a:xfrm>
            <a:off x="6848367" y="1383460"/>
            <a:ext cx="5343633" cy="38722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 480 «Связь» 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–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Кондрашов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Сергей Федорович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Ответственный секретарь – Леонидов Алексей Иванович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ПТК 711 «Умные (SMART) стандарты»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–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Тихомиров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Сергей Григорьевич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Ответственный  секретарь – Митянин Николай Александрович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 182 «Аддитивные технологии»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Сопредседатели ПК 182 - Бакрадзе М.М. и Дуб А.В.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 ТК 182 - Председатель ПК8 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Будкин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Юрий Валерьевич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Сергей Тихомиров: «С применением техрегламентов Таможенного союза будут  значительные проблемы»">
            <a:extLst>
              <a:ext uri="{FF2B5EF4-FFF2-40B4-BE49-F238E27FC236}">
                <a16:creationId xmlns:a16="http://schemas.microsoft.com/office/drawing/2014/main" id="{69BDA971-70F2-3189-41D2-FB610E230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5" t="11377" r="15528" b="15292"/>
          <a:stretch/>
        </p:blipFill>
        <p:spPr bwMode="auto">
          <a:xfrm>
            <a:off x="5839907" y="2791338"/>
            <a:ext cx="982800" cy="122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ACDC5637-A24D-6DA8-576B-4C1C441FCDC4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9" b="17769"/>
          <a:stretch/>
        </p:blipFill>
        <p:spPr bwMode="auto">
          <a:xfrm>
            <a:off x="385010" y="4243675"/>
            <a:ext cx="982800" cy="11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3824AB1F-8982-661F-D0C5-11912A77827E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9" t="16778" r="16357" b="4698"/>
          <a:stretch/>
        </p:blipFill>
        <p:spPr bwMode="auto">
          <a:xfrm>
            <a:off x="5839907" y="1397435"/>
            <a:ext cx="982800" cy="11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299EC728-3BDB-1867-6804-5D4AE39EF18C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b="14361"/>
          <a:stretch/>
        </p:blipFill>
        <p:spPr bwMode="auto">
          <a:xfrm>
            <a:off x="385010" y="2835797"/>
            <a:ext cx="982800" cy="11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30444431-E76E-57BC-1455-9052B7861947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r="20860"/>
          <a:stretch/>
        </p:blipFill>
        <p:spPr bwMode="auto">
          <a:xfrm>
            <a:off x="5852737" y="4266684"/>
            <a:ext cx="982800" cy="11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27D2B061-F51E-4EC9-56CA-4DFA04966362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5" y="1408069"/>
            <a:ext cx="981535" cy="115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DFA6096-FFA7-FA29-10A1-98F575351F5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ижний колонтитул 6">
            <a:extLst>
              <a:ext uri="{FF2B5EF4-FFF2-40B4-BE49-F238E27FC236}">
                <a16:creationId xmlns:a16="http://schemas.microsoft.com/office/drawing/2014/main" id="{AE576428-AD14-D74F-924D-C852E9A5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4193309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/ 11 февраля 2025 г.</a:t>
            </a:r>
          </a:p>
        </p:txBody>
      </p:sp>
    </p:spTree>
    <p:extLst>
      <p:ext uri="{BB962C8B-B14F-4D97-AF65-F5344CB8AC3E}">
        <p14:creationId xmlns:p14="http://schemas.microsoft.com/office/powerpoint/2010/main" val="352727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CC8ABE02-7085-89AB-1F45-2710B4DAB857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EF495-4304-4E30-AEF1-5741A80FF199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106186" y="712849"/>
            <a:ext cx="5504414" cy="46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064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D1CE1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Состав КССЦР (продолжение)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5BB74CA-3480-11DE-D729-C6B68D68D1FF}"/>
              </a:ext>
            </a:extLst>
          </p:cNvPr>
          <p:cNvSpPr txBox="1">
            <a:spLocks/>
          </p:cNvSpPr>
          <p:nvPr/>
        </p:nvSpPr>
        <p:spPr>
          <a:xfrm>
            <a:off x="1581365" y="1829844"/>
            <a:ext cx="4662911" cy="10373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 142 «Технологический инжиниринг и проектирование»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–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Мещерин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Игорь Викторович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Ответственный  секретарь – 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Шайняк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Игорь Романович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6">
            <a:extLst>
              <a:ext uri="{FF2B5EF4-FFF2-40B4-BE49-F238E27FC236}">
                <a16:creationId xmlns:a16="http://schemas.microsoft.com/office/drawing/2014/main" id="{BBF47557-E260-471C-78D5-745563612C6D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r="14103"/>
          <a:stretch/>
        </p:blipFill>
        <p:spPr bwMode="auto">
          <a:xfrm>
            <a:off x="495033" y="1713394"/>
            <a:ext cx="1139052" cy="13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2">
            <a:extLst>
              <a:ext uri="{FF2B5EF4-FFF2-40B4-BE49-F238E27FC236}">
                <a16:creationId xmlns:a16="http://schemas.microsoft.com/office/drawing/2014/main" id="{30F9AC4C-BEEC-217C-1D49-6BAFF29F9F1D}"/>
              </a:ext>
            </a:extLst>
          </p:cNvPr>
          <p:cNvSpPr txBox="1">
            <a:spLocks/>
          </p:cNvSpPr>
          <p:nvPr/>
        </p:nvSpPr>
        <p:spPr>
          <a:xfrm>
            <a:off x="7329319" y="1840355"/>
            <a:ext cx="5343633" cy="10373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 306 «Измерения, управление и автоматизация в промышленных процессах»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–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Юркевич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Евгений Владимирович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Ответственный  секретарь – 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Тутуров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Алексей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Александрович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6B9FDE42-17DD-DE5E-852A-A59E110C2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555" y="1708593"/>
            <a:ext cx="1139052" cy="13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ADC3DE4-9A51-899E-304C-B2E4B44F6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77" y="3470062"/>
            <a:ext cx="1154808" cy="126994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E138727-1584-E3AC-980C-B5CD94FEC6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62" b="12389"/>
          <a:stretch/>
        </p:blipFill>
        <p:spPr>
          <a:xfrm>
            <a:off x="6190267" y="3360890"/>
            <a:ext cx="1139052" cy="1488285"/>
          </a:xfrm>
          <a:prstGeom prst="rect">
            <a:avLst/>
          </a:prstGeom>
        </p:spPr>
      </p:pic>
      <p:sp>
        <p:nvSpPr>
          <p:cNvPr id="23" name="Объект 2">
            <a:extLst>
              <a:ext uri="{FF2B5EF4-FFF2-40B4-BE49-F238E27FC236}">
                <a16:creationId xmlns:a16="http://schemas.microsoft.com/office/drawing/2014/main" id="{EA4628C7-3876-0857-AA68-3221FEF7A67F}"/>
              </a:ext>
            </a:extLst>
          </p:cNvPr>
          <p:cNvSpPr txBox="1">
            <a:spLocks/>
          </p:cNvSpPr>
          <p:nvPr/>
        </p:nvSpPr>
        <p:spPr>
          <a:xfrm>
            <a:off x="1680550" y="3748414"/>
            <a:ext cx="4662911" cy="10373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 005 «Судостроение»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–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Филиппов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Павел Васильевич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52EBFDCC-A1F9-76EC-476A-C29B6CFF3574}"/>
              </a:ext>
            </a:extLst>
          </p:cNvPr>
          <p:cNvSpPr txBox="1">
            <a:spLocks/>
          </p:cNvSpPr>
          <p:nvPr/>
        </p:nvSpPr>
        <p:spPr>
          <a:xfrm>
            <a:off x="7404650" y="3530059"/>
            <a:ext cx="5343633" cy="10373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 032 «Водный транспорт»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–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Барышников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Сергей Олегович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Ответственный  секретарь – Замолотчиков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Михайлович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0C54BD3-7520-DCE5-B9A4-D8BE42D90B0A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C72881C-3022-42D3-B288-35C1F15D1F1A}"/>
              </a:ext>
            </a:extLst>
          </p:cNvPr>
          <p:cNvSpPr txBox="1">
            <a:spLocks/>
          </p:cNvSpPr>
          <p:nvPr/>
        </p:nvSpPr>
        <p:spPr>
          <a:xfrm>
            <a:off x="1709416" y="4996467"/>
            <a:ext cx="5343633" cy="10373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 141 «Робототехника»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– 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Лопота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Витальевич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Ответственный  секретарь – Павлов Владимир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Анатолиевич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394227-8393-3516-6868-943AB0FA3D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99"/>
          <a:stretch/>
        </p:blipFill>
        <p:spPr>
          <a:xfrm>
            <a:off x="479277" y="4932421"/>
            <a:ext cx="1154808" cy="1229844"/>
          </a:xfrm>
          <a:prstGeom prst="rect">
            <a:avLst/>
          </a:prstGeom>
        </p:spPr>
      </p:pic>
      <p:sp>
        <p:nvSpPr>
          <p:cNvPr id="6" name="Нижний колонтитул 6">
            <a:extLst>
              <a:ext uri="{FF2B5EF4-FFF2-40B4-BE49-F238E27FC236}">
                <a16:creationId xmlns:a16="http://schemas.microsoft.com/office/drawing/2014/main" id="{59E0DF53-1945-CCA5-303E-E4306B82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4193309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/ 11 февраля 2025 г.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5D3B970-7E5C-77D8-CC43-9B49A2F79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813" y="4981010"/>
            <a:ext cx="53435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42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42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42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42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42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 070 «Станки»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– </a:t>
            </a: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Захаров </a:t>
            </a: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Вадим Петрович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Ответственный  секретарь – </a:t>
            </a:r>
            <a:r>
              <a:rPr lang="ru-RU" altLang="ru-RU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Шуткова</a:t>
            </a: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Дарья Сергеевна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5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3FB8403-CD4F-0FCF-B7B3-905DC86DD8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6463" y="4914335"/>
            <a:ext cx="1238187" cy="137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1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97502" y="530590"/>
            <a:ext cx="11715015" cy="63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800" b="1" dirty="0">
                <a:solidFill>
                  <a:srgbClr val="0D1CE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Ассоциация «Цифровые инновации в машиностроении» – АЦИМ (www.ацим.рф)</a:t>
            </a:r>
          </a:p>
        </p:txBody>
      </p:sp>
      <p:sp>
        <p:nvSpPr>
          <p:cNvPr id="4" name="Нижний колонтитул 6">
            <a:extLst>
              <a:ext uri="{FF2B5EF4-FFF2-40B4-BE49-F238E27FC236}">
                <a16:creationId xmlns:a16="http://schemas.microsoft.com/office/drawing/2014/main" id="{657BFD46-4244-47B2-B12B-2E375E7A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4193309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/ 11 февраля 2025 г.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000DC6-E833-48F9-CDFA-E7B766599D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76"/>
          <a:stretch/>
        </p:blipFill>
        <p:spPr>
          <a:xfrm>
            <a:off x="1947596" y="1402364"/>
            <a:ext cx="8296808" cy="492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396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5238</TotalTime>
  <Words>2280</Words>
  <Application>Microsoft Office PowerPoint</Application>
  <PresentationFormat>Широкоэкранный</PresentationFormat>
  <Paragraphs>251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Helvetica Neue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Кузнецова Кристина Игоревна</dc:creator>
  <cp:lastModifiedBy>Мичурина Дарья Алексеевна</cp:lastModifiedBy>
  <cp:revision>233</cp:revision>
  <cp:lastPrinted>2025-02-06T12:36:14Z</cp:lastPrinted>
  <dcterms:created xsi:type="dcterms:W3CDTF">2021-04-14T10:34:44Z</dcterms:created>
  <dcterms:modified xsi:type="dcterms:W3CDTF">2025-02-10T10:19:02Z</dcterms:modified>
</cp:coreProperties>
</file>